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6"/>
  </p:notesMasterIdLst>
  <p:sldIdLst>
    <p:sldId id="374" r:id="rId4"/>
    <p:sldId id="360" r:id="rId5"/>
    <p:sldId id="404" r:id="rId7"/>
    <p:sldId id="405" r:id="rId8"/>
    <p:sldId id="406" r:id="rId9"/>
    <p:sldId id="340" r:id="rId10"/>
    <p:sldId id="407" r:id="rId11"/>
    <p:sldId id="408" r:id="rId12"/>
    <p:sldId id="409" r:id="rId13"/>
    <p:sldId id="415" r:id="rId14"/>
    <p:sldId id="410" r:id="rId15"/>
    <p:sldId id="341" r:id="rId16"/>
    <p:sldId id="411" r:id="rId17"/>
    <p:sldId id="372"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75CBDC"/>
    <a:srgbClr val="9D77AE"/>
    <a:srgbClr val="A4DB73"/>
    <a:srgbClr val="FEBB38"/>
    <a:srgbClr val="02C6D9"/>
    <a:srgbClr val="F1736D"/>
    <a:srgbClr val="F2A600"/>
    <a:srgbClr val="324FB7"/>
    <a:srgbClr val="191B33"/>
    <a:srgbClr val="BF3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p:cViewPr varScale="1">
        <p:scale>
          <a:sx n="108" d="100"/>
          <a:sy n="108" d="100"/>
        </p:scale>
        <p:origin x="678" y="114"/>
      </p:cViewPr>
      <p:guideLst/>
    </p:cSldViewPr>
  </p:slideViewPr>
  <p:notesTextViewPr>
    <p:cViewPr>
      <p:scale>
        <a:sx n="1" d="1"/>
        <a:sy n="1" d="1"/>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A6E9B-4AD3-43AA-9906-67C65DC0E67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C87DD-2A3B-4DBC-BAC2-9F377A6F6D9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C8F2F9-3E6D-47E8-AAFC-6A916D0A3B7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CC87DD-2A3B-4DBC-BAC2-9F377A6F6D9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CC87DD-2A3B-4DBC-BAC2-9F377A6F6D9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CC87DD-2A3B-4DBC-BAC2-9F377A6F6D9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CC87DD-2A3B-4DBC-BAC2-9F377A6F6D9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CC87DD-2A3B-4DBC-BAC2-9F377A6F6D9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CC87DD-2A3B-4DBC-BAC2-9F377A6F6D9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B68410EE-AE6E-4175-8960-6D6DF2AF43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68410EE-AE6E-4175-8960-6D6DF2AF43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68410EE-AE6E-4175-8960-6D6DF2AF43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68410EE-AE6E-4175-8960-6D6DF2AF43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75796-6E13-468D-999F-F374E9EFAF6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6703597"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4005414"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ortfolio 2 Images">
    <p:spTree>
      <p:nvGrpSpPr>
        <p:cNvPr id="1" name=""/>
        <p:cNvGrpSpPr/>
        <p:nvPr/>
      </p:nvGrpSpPr>
      <p:grpSpPr>
        <a:xfrm>
          <a:off x="0" y="0"/>
          <a:ext cx="0" cy="0"/>
          <a:chOff x="0" y="0"/>
          <a:chExt cx="0" cy="0"/>
        </a:xfrm>
      </p:grpSpPr>
      <p:sp>
        <p:nvSpPr>
          <p:cNvPr id="7" name="Picture Placeholder 13"/>
          <p:cNvSpPr>
            <a:spLocks noGrp="1"/>
          </p:cNvSpPr>
          <p:nvPr>
            <p:ph type="pic" sz="quarter" idx="24"/>
          </p:nvPr>
        </p:nvSpPr>
        <p:spPr>
          <a:xfrm>
            <a:off x="6250140"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
        <p:nvSpPr>
          <p:cNvPr id="8" name="Picture Placeholder 13"/>
          <p:cNvSpPr>
            <a:spLocks noGrp="1"/>
          </p:cNvSpPr>
          <p:nvPr>
            <p:ph type="pic" sz="quarter" idx="25"/>
          </p:nvPr>
        </p:nvSpPr>
        <p:spPr>
          <a:xfrm>
            <a:off x="1422583"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1907833"/>
            <a:ext cx="3168479"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953596" y="1907833"/>
            <a:ext cx="3173430"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4389065" y="1907833"/>
            <a:ext cx="3429974"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矩形 14"/>
          <p:cNvSpPr/>
          <p:nvPr userDrawn="1"/>
        </p:nvSpPr>
        <p:spPr>
          <a:xfrm>
            <a:off x="0" y="4172"/>
            <a:ext cx="7748337" cy="1275989"/>
          </a:xfrm>
          <a:prstGeom prst="rect">
            <a:avLst/>
          </a:prstGeom>
          <a:solidFill>
            <a:srgbClr val="FC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prstClr val="white"/>
              </a:solidFill>
            </a:endParaRPr>
          </a:p>
        </p:txBody>
      </p:sp>
      <p:pic>
        <p:nvPicPr>
          <p:cNvPr id="16" name="图片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8301" y="0"/>
            <a:ext cx="4773171" cy="1280161"/>
          </a:xfrm>
          <a:prstGeom prst="rect">
            <a:avLst/>
          </a:prstGeom>
        </p:spPr>
      </p:pic>
      <p:grpSp>
        <p:nvGrpSpPr>
          <p:cNvPr id="17" name="组合 16"/>
          <p:cNvGrpSpPr/>
          <p:nvPr userDrawn="1"/>
        </p:nvGrpSpPr>
        <p:grpSpPr>
          <a:xfrm>
            <a:off x="504253" y="327797"/>
            <a:ext cx="698906" cy="708832"/>
            <a:chOff x="314496" y="295312"/>
            <a:chExt cx="621213" cy="630037"/>
          </a:xfrm>
          <a:effectLst>
            <a:outerShdw blurRad="127000" dist="38100" dir="2700000" algn="tl" rotWithShape="0">
              <a:prstClr val="black">
                <a:alpha val="20000"/>
              </a:prstClr>
            </a:outerShdw>
          </a:effectLst>
        </p:grpSpPr>
        <p:sp>
          <p:nvSpPr>
            <p:cNvPr id="18" name="椭圆 17"/>
            <p:cNvSpPr/>
            <p:nvPr userDrawn="1"/>
          </p:nvSpPr>
          <p:spPr>
            <a:xfrm>
              <a:off x="369276" y="295312"/>
              <a:ext cx="369277" cy="369277"/>
            </a:xfrm>
            <a:prstGeom prst="ellipse">
              <a:avLst/>
            </a:prstGeom>
            <a:solidFill>
              <a:srgbClr val="01AED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314496" y="556072"/>
              <a:ext cx="369277" cy="369277"/>
            </a:xfrm>
            <a:prstGeom prst="ellipse">
              <a:avLst/>
            </a:prstGeom>
            <a:solidFill>
              <a:srgbClr val="AAD02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nvSpPr>
          <p:spPr>
            <a:xfrm>
              <a:off x="566432" y="455441"/>
              <a:ext cx="369277" cy="369277"/>
            </a:xfrm>
            <a:prstGeom prst="ellipse">
              <a:avLst/>
            </a:prstGeom>
            <a:solidFill>
              <a:srgbClr val="FD4A3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454412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9" name="Picture Placeholder 13"/>
          <p:cNvSpPr>
            <a:spLocks noGrp="1"/>
          </p:cNvSpPr>
          <p:nvPr>
            <p:ph type="pic" sz="quarter" idx="18"/>
          </p:nvPr>
        </p:nvSpPr>
        <p:spPr>
          <a:xfrm>
            <a:off x="2432976" y="3289610"/>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6" y="2263943"/>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9" name="Picture Placeholder 13"/>
          <p:cNvSpPr>
            <a:spLocks noGrp="1"/>
          </p:cNvSpPr>
          <p:nvPr>
            <p:ph type="pic" sz="quarter" idx="18"/>
          </p:nvPr>
        </p:nvSpPr>
        <p:spPr>
          <a:xfrm>
            <a:off x="2432976" y="1009431"/>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0" name="Picture Placeholder 13"/>
          <p:cNvSpPr>
            <a:spLocks noGrp="1"/>
          </p:cNvSpPr>
          <p:nvPr>
            <p:ph type="pic" sz="quarter" idx="19"/>
          </p:nvPr>
        </p:nvSpPr>
        <p:spPr>
          <a:xfrm>
            <a:off x="2432976" y="4176378"/>
            <a:ext cx="3099468" cy="2018371"/>
          </a:xfrm>
          <a:prstGeom prst="rect">
            <a:avLst/>
          </a:prstGeom>
          <a:effectLst/>
        </p:spPr>
        <p:txBody>
          <a:bodyPr>
            <a:normAutofit/>
          </a:bodyPr>
          <a:lstStyle>
            <a:lvl1pPr marL="0" indent="0">
              <a:buNone/>
              <a:defRPr sz="13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68410EE-AE6E-4175-8960-6D6DF2AF436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875796-6E13-468D-999F-F374E9EFAF6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8410EE-AE6E-4175-8960-6D6DF2AF436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875796-6E13-468D-999F-F374E9EFAF6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68410EE-AE6E-4175-8960-6D6DF2AF43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875796-6E13-468D-999F-F374E9EFAF6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68410EE-AE6E-4175-8960-6D6DF2AF43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875796-6E13-468D-999F-F374E9EFAF6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410EE-AE6E-4175-8960-6D6DF2AF436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75796-6E13-468D-999F-F374E9EFAF6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BB97B-88E3-4FB3-A179-D3584D55E7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BA96A-C123-476D-A554-A27E215BF69F}"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jpe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12191980" cy="6857990"/>
          </a:xfrm>
          <a:prstGeom prst="rect">
            <a:avLst/>
          </a:prstGeom>
          <a:solidFill>
            <a:schemeClr val="bg1"/>
          </a:solidFill>
          <a:ln>
            <a:noFill/>
          </a:ln>
        </p:spPr>
      </p:pic>
      <p:grpSp>
        <p:nvGrpSpPr>
          <p:cNvPr id="3" name="组合 2"/>
          <p:cNvGrpSpPr/>
          <p:nvPr/>
        </p:nvGrpSpPr>
        <p:grpSpPr>
          <a:xfrm>
            <a:off x="20" y="342900"/>
            <a:ext cx="7128262" cy="6117432"/>
            <a:chOff x="20" y="342900"/>
            <a:chExt cx="7128262" cy="6117432"/>
          </a:xfrm>
        </p:grpSpPr>
        <p:sp>
          <p:nvSpPr>
            <p:cNvPr id="4" name="星形: 五角 16"/>
            <p:cNvSpPr/>
            <p:nvPr/>
          </p:nvSpPr>
          <p:spPr>
            <a:xfrm>
              <a:off x="342900" y="34290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5" name="星形: 五角 33"/>
            <p:cNvSpPr/>
            <p:nvPr/>
          </p:nvSpPr>
          <p:spPr>
            <a:xfrm>
              <a:off x="1007280" y="46434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6" name="星形: 五角 34"/>
            <p:cNvSpPr/>
            <p:nvPr/>
          </p:nvSpPr>
          <p:spPr>
            <a:xfrm>
              <a:off x="427435" y="99050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7" name="星形: 五角 35"/>
            <p:cNvSpPr/>
            <p:nvPr/>
          </p:nvSpPr>
          <p:spPr>
            <a:xfrm>
              <a:off x="1348979" y="90002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8" name="星形: 五角 36"/>
            <p:cNvSpPr/>
            <p:nvPr/>
          </p:nvSpPr>
          <p:spPr>
            <a:xfrm>
              <a:off x="764392" y="178337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9" name="星形: 五角 37"/>
            <p:cNvSpPr/>
            <p:nvPr/>
          </p:nvSpPr>
          <p:spPr>
            <a:xfrm>
              <a:off x="233944" y="1900263"/>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0" name="星形: 五角 38"/>
            <p:cNvSpPr/>
            <p:nvPr/>
          </p:nvSpPr>
          <p:spPr>
            <a:xfrm>
              <a:off x="20" y="2686137"/>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1" name="星形: 五角 39"/>
            <p:cNvSpPr/>
            <p:nvPr/>
          </p:nvSpPr>
          <p:spPr>
            <a:xfrm>
              <a:off x="5450663" y="574110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星形: 五角 40"/>
            <p:cNvSpPr/>
            <p:nvPr/>
          </p:nvSpPr>
          <p:spPr>
            <a:xfrm>
              <a:off x="6310312" y="614362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3" name="星形: 五角 41"/>
            <p:cNvSpPr/>
            <p:nvPr/>
          </p:nvSpPr>
          <p:spPr>
            <a:xfrm>
              <a:off x="6885394" y="55911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4" name="星形: 五角 42"/>
            <p:cNvSpPr/>
            <p:nvPr/>
          </p:nvSpPr>
          <p:spPr>
            <a:xfrm>
              <a:off x="3827269" y="607218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5" name="星形: 五角 43"/>
            <p:cNvSpPr/>
            <p:nvPr/>
          </p:nvSpPr>
          <p:spPr>
            <a:xfrm>
              <a:off x="4864904" y="54768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6" name="星形: 五角 44"/>
            <p:cNvSpPr/>
            <p:nvPr/>
          </p:nvSpPr>
          <p:spPr>
            <a:xfrm>
              <a:off x="723302" y="426487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7" name="星形: 五角 45"/>
            <p:cNvSpPr/>
            <p:nvPr/>
          </p:nvSpPr>
          <p:spPr>
            <a:xfrm>
              <a:off x="434589" y="5107572"/>
              <a:ext cx="380989" cy="36929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8" name="星形: 五角 46"/>
            <p:cNvSpPr/>
            <p:nvPr/>
          </p:nvSpPr>
          <p:spPr>
            <a:xfrm>
              <a:off x="1307898" y="5490949"/>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grpSp>
      <p:sp>
        <p:nvSpPr>
          <p:cNvPr id="19" name="出自【趣你的PPT】(微信:qunideppt)：最优质的PPT资源库"/>
          <p:cNvSpPr txBox="1"/>
          <p:nvPr/>
        </p:nvSpPr>
        <p:spPr>
          <a:xfrm>
            <a:off x="2281509" y="1638242"/>
            <a:ext cx="6119636" cy="768350"/>
          </a:xfrm>
          <a:prstGeom prst="rect">
            <a:avLst/>
          </a:prstGeom>
          <a:noFill/>
        </p:spPr>
        <p:txBody>
          <a:bodyPr wrap="square" rtlCol="0">
            <a:spAutoFit/>
          </a:bodyPr>
          <a:lstStyle/>
          <a:p>
            <a:pPr defTabSz="914400"/>
            <a:r>
              <a:rPr lang="zh-CN" altLang="en-US" sz="4400" b="1" dirty="0">
                <a:solidFill>
                  <a:prstClr val="black">
                    <a:lumMod val="65000"/>
                    <a:lumOff val="35000"/>
                  </a:prstClr>
                </a:solidFill>
                <a:effectLst>
                  <a:outerShdw blurRad="25400" dist="25400" dir="2700000" algn="tl">
                    <a:srgbClr val="000000">
                      <a:alpha val="20000"/>
                    </a:srgbClr>
                  </a:outerShdw>
                </a:effectLst>
                <a:latin typeface="宋体" panose="02010600030101010101" pitchFamily="2" charset="-122"/>
                <a:ea typeface="宋体" panose="02010600030101010101" pitchFamily="2" charset="-122"/>
              </a:rPr>
              <a:t>《盐溶液的酸碱性》</a:t>
            </a:r>
            <a:endParaRPr lang="zh-CN" altLang="en-US" sz="4400" b="1" dirty="0">
              <a:solidFill>
                <a:prstClr val="black">
                  <a:lumMod val="65000"/>
                  <a:lumOff val="35000"/>
                </a:prstClr>
              </a:solidFill>
              <a:effectLst>
                <a:outerShdw blurRad="25400" dist="25400" dir="2700000" algn="tl">
                  <a:srgbClr val="000000">
                    <a:alpha val="20000"/>
                  </a:srgbClr>
                </a:outerShdw>
              </a:effectLst>
              <a:latin typeface="宋体" panose="02010600030101010101" pitchFamily="2" charset="-122"/>
              <a:ea typeface="宋体" panose="02010600030101010101" pitchFamily="2" charset="-122"/>
            </a:endParaRPr>
          </a:p>
        </p:txBody>
      </p:sp>
      <p:grpSp>
        <p:nvGrpSpPr>
          <p:cNvPr id="20" name="组合 19"/>
          <p:cNvGrpSpPr/>
          <p:nvPr/>
        </p:nvGrpSpPr>
        <p:grpSpPr>
          <a:xfrm>
            <a:off x="2980052" y="3482975"/>
            <a:ext cx="7919724" cy="639762"/>
            <a:chOff x="2475017" y="3703664"/>
            <a:chExt cx="2325348" cy="582450"/>
          </a:xfrm>
          <a:effectLst>
            <a:outerShdw blurRad="127000" dist="38100" dir="2700000" algn="tl" rotWithShape="0">
              <a:prstClr val="black">
                <a:alpha val="20000"/>
              </a:prstClr>
            </a:outerShdw>
          </a:effectLst>
        </p:grpSpPr>
        <p:sp>
          <p:nvSpPr>
            <p:cNvPr id="21" name="矩形: 圆角 3"/>
            <p:cNvSpPr/>
            <p:nvPr/>
          </p:nvSpPr>
          <p:spPr>
            <a:xfrm>
              <a:off x="2475018" y="3703664"/>
              <a:ext cx="1288117"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22" name="出自【趣你的PPT】(微信:qunideppt)：最优质的PPT资源库"/>
            <p:cNvSpPr/>
            <p:nvPr/>
          </p:nvSpPr>
          <p:spPr>
            <a:xfrm>
              <a:off x="2475017" y="3810904"/>
              <a:ext cx="2325348" cy="475210"/>
            </a:xfrm>
            <a:prstGeom prst="rect">
              <a:avLst/>
            </a:prstGeom>
          </p:spPr>
          <p:txBody>
            <a:bodyPr wrap="square">
              <a:spAutoFit/>
            </a:bodyPr>
            <a:lstStyle/>
            <a:p>
              <a:pPr defTabSz="914400">
                <a:defRPr/>
              </a:pPr>
              <a:r>
                <a:rPr lang="zh-CN" altLang="en-US" sz="2800" b="1" kern="0" dirty="0" smtClean="0">
                  <a:solidFill>
                    <a:srgbClr val="4A4B41"/>
                  </a:solidFill>
                  <a:latin typeface="宋体" panose="02010600030101010101" pitchFamily="2" charset="-122"/>
                  <a:ea typeface="宋体" panose="02010600030101010101" pitchFamily="2" charset="-122"/>
                </a:rPr>
                <a:t>单位：上海石化工业学校</a:t>
              </a:r>
              <a:endParaRPr lang="zh-CN" altLang="en-US" sz="2800" b="1" kern="0" dirty="0" smtClean="0">
                <a:solidFill>
                  <a:srgbClr val="4A4B41"/>
                </a:solidFill>
                <a:latin typeface="宋体" panose="02010600030101010101" pitchFamily="2" charset="-122"/>
                <a:ea typeface="宋体" panose="02010600030101010101" pitchFamily="2" charset="-122"/>
              </a:endParaRPr>
            </a:p>
          </p:txBody>
        </p:sp>
      </p:grpSp>
      <p:grpSp>
        <p:nvGrpSpPr>
          <p:cNvPr id="23" name="组合 22"/>
          <p:cNvGrpSpPr/>
          <p:nvPr/>
        </p:nvGrpSpPr>
        <p:grpSpPr>
          <a:xfrm>
            <a:off x="2910840" y="4264660"/>
            <a:ext cx="4498340" cy="681355"/>
            <a:chOff x="4401887" y="3922100"/>
            <a:chExt cx="2950844" cy="579774"/>
          </a:xfrm>
          <a:effectLst>
            <a:outerShdw blurRad="127000" dist="38100" dir="2700000" algn="tl" rotWithShape="0">
              <a:prstClr val="black">
                <a:alpha val="20000"/>
              </a:prstClr>
            </a:outerShdw>
          </a:effectLst>
        </p:grpSpPr>
        <p:sp>
          <p:nvSpPr>
            <p:cNvPr id="24" name="矩形: 圆角 3"/>
            <p:cNvSpPr/>
            <p:nvPr/>
          </p:nvSpPr>
          <p:spPr>
            <a:xfrm>
              <a:off x="4401887" y="3922100"/>
              <a:ext cx="2878364"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endParaRPr>
            </a:p>
          </p:txBody>
        </p:sp>
        <p:sp>
          <p:nvSpPr>
            <p:cNvPr id="25" name="出自【趣你的PPT】(微信:qunideppt)：最优质的PPT资源库"/>
            <p:cNvSpPr/>
            <p:nvPr/>
          </p:nvSpPr>
          <p:spPr>
            <a:xfrm>
              <a:off x="4447427" y="4035539"/>
              <a:ext cx="2905304" cy="444151"/>
            </a:xfrm>
            <a:prstGeom prst="rect">
              <a:avLst/>
            </a:prstGeom>
          </p:spPr>
          <p:txBody>
            <a:bodyPr wrap="square">
              <a:spAutoFit/>
            </a:bodyPr>
            <a:lstStyle/>
            <a:p>
              <a:pPr defTabSz="914400">
                <a:defRPr/>
              </a:pPr>
              <a:r>
                <a:rPr lang="zh-CN" altLang="en-US" sz="2800" b="1" kern="0" dirty="0" smtClean="0">
                  <a:solidFill>
                    <a:srgbClr val="4A4B41"/>
                  </a:solidFill>
                  <a:latin typeface="宋体" panose="02010600030101010101" pitchFamily="2" charset="-122"/>
                  <a:ea typeface="宋体" panose="02010600030101010101" pitchFamily="2" charset="-122"/>
                </a:rPr>
                <a:t>带教导师：黄虹</a:t>
              </a:r>
              <a:endParaRPr lang="zh-CN" altLang="en-US" sz="2800" b="1" kern="0" dirty="0" smtClean="0">
                <a:solidFill>
                  <a:srgbClr val="4A4B41"/>
                </a:solidFill>
                <a:latin typeface="宋体" panose="02010600030101010101" pitchFamily="2" charset="-122"/>
                <a:ea typeface="宋体" panose="02010600030101010101" pitchFamily="2" charset="-122"/>
              </a:endParaRPr>
            </a:p>
          </p:txBody>
        </p:sp>
      </p:grpSp>
      <p:grpSp>
        <p:nvGrpSpPr>
          <p:cNvPr id="26" name="组合 25"/>
          <p:cNvGrpSpPr/>
          <p:nvPr/>
        </p:nvGrpSpPr>
        <p:grpSpPr>
          <a:xfrm>
            <a:off x="2910840" y="2662555"/>
            <a:ext cx="4498340" cy="681355"/>
            <a:chOff x="4401887" y="3922100"/>
            <a:chExt cx="2950844" cy="579774"/>
          </a:xfrm>
          <a:effectLst>
            <a:outerShdw blurRad="127000" dist="38100" dir="2700000" algn="tl" rotWithShape="0">
              <a:prstClr val="black">
                <a:alpha val="20000"/>
              </a:prstClr>
            </a:outerShdw>
          </a:effectLst>
        </p:grpSpPr>
        <p:sp>
          <p:nvSpPr>
            <p:cNvPr id="27" name="矩形: 圆角 3"/>
            <p:cNvSpPr/>
            <p:nvPr/>
          </p:nvSpPr>
          <p:spPr>
            <a:xfrm>
              <a:off x="4401887" y="3922100"/>
              <a:ext cx="2878364" cy="579774"/>
            </a:xfrm>
            <a:prstGeom prst="roundRect">
              <a:avLst>
                <a:gd name="adj" fmla="val 19060"/>
              </a:avLst>
            </a:prstGeom>
            <a:solidFill>
              <a:srgbClr val="DD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endParaRPr lang="zh-CN" altLang="en-US" sz="1200">
                <a:solidFill>
                  <a:prstClr val="white"/>
                </a:solidFill>
              </a:endParaRPr>
            </a:p>
          </p:txBody>
        </p:sp>
        <p:sp>
          <p:nvSpPr>
            <p:cNvPr id="28" name="出自【趣你的PPT】(微信:qunideppt)：最优质的PPT资源库"/>
            <p:cNvSpPr/>
            <p:nvPr/>
          </p:nvSpPr>
          <p:spPr>
            <a:xfrm>
              <a:off x="4447427" y="4041483"/>
              <a:ext cx="2905304" cy="444151"/>
            </a:xfrm>
            <a:prstGeom prst="rect">
              <a:avLst/>
            </a:prstGeom>
          </p:spPr>
          <p:txBody>
            <a:bodyPr wrap="square">
              <a:spAutoFit/>
            </a:bodyPr>
            <a:p>
              <a:pPr defTabSz="914400">
                <a:defRPr/>
              </a:pPr>
              <a:r>
                <a:rPr lang="zh-CN" altLang="en-US" sz="2800" b="1" kern="0" dirty="0" smtClean="0">
                  <a:solidFill>
                    <a:srgbClr val="4A4B41"/>
                  </a:solidFill>
                  <a:latin typeface="宋体" panose="02010600030101010101" pitchFamily="2" charset="-122"/>
                  <a:ea typeface="宋体" panose="02010600030101010101" pitchFamily="2" charset="-122"/>
                </a:rPr>
                <a:t>教师：路欣</a:t>
              </a:r>
              <a:endParaRPr lang="zh-CN" altLang="en-US" sz="2800" b="1" kern="0" dirty="0" smtClean="0">
                <a:solidFill>
                  <a:srgbClr val="4A4B41"/>
                </a:solidFill>
                <a:latin typeface="宋体" panose="02010600030101010101" pitchFamily="2" charset="-122"/>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42"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 18"/>
          <p:cNvSpPr>
            <a:spLocks noChangeArrowheads="1"/>
          </p:cNvSpPr>
          <p:nvPr/>
        </p:nvSpPr>
        <p:spPr bwMode="auto">
          <a:xfrm>
            <a:off x="1503045" y="273050"/>
            <a:ext cx="536702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eaLnBrk="0" hangingPunct="0">
              <a:lnSpc>
                <a:spcPct val="150000"/>
              </a:lnSpc>
            </a:pPr>
            <a:r>
              <a:rPr lang="zh-CN"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四、</a:t>
            </a:r>
            <a:r>
              <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教学程序（说教学过程）</a:t>
            </a:r>
            <a:endPar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5" name="文本框 4"/>
          <p:cNvSpPr txBox="1"/>
          <p:nvPr/>
        </p:nvSpPr>
        <p:spPr>
          <a:xfrm>
            <a:off x="1610360" y="2276475"/>
            <a:ext cx="7214235" cy="2399665"/>
          </a:xfrm>
          <a:prstGeom prst="rect">
            <a:avLst/>
          </a:prstGeom>
          <a:noFill/>
          <a:ln w="9525">
            <a:noFill/>
          </a:ln>
        </p:spPr>
        <p:txBody>
          <a:bodyPr wrap="square">
            <a:spAutoFit/>
          </a:bodyPr>
          <a:p>
            <a:pPr indent="0" fontAlgn="auto">
              <a:lnSpc>
                <a:spcPct val="150000"/>
              </a:lnSpc>
            </a:pPr>
            <a:r>
              <a:rPr lang="zh-CN" sz="2000" b="1">
                <a:ea typeface="宋体" panose="02010600030101010101" pitchFamily="2" charset="-122"/>
              </a:rPr>
              <a:t>【练习</a:t>
            </a:r>
            <a:r>
              <a:rPr lang="zh-CN" sz="2000" b="1">
                <a:ea typeface="宋体" panose="02010600030101010101" pitchFamily="2" charset="-122"/>
              </a:rPr>
              <a:t>】下列说法正确的是</a:t>
            </a:r>
            <a:r>
              <a:rPr lang="en-US" sz="2000" b="1">
                <a:latin typeface="Times New Roman" panose="02020603050405020304" charset="0"/>
                <a:ea typeface="宋体" panose="02010600030101010101" pitchFamily="2" charset="-122"/>
              </a:rPr>
              <a:t> (</a:t>
            </a:r>
            <a:r>
              <a:rPr lang="zh-CN" sz="2000" b="1">
                <a:ea typeface="宋体" panose="02010600030101010101" pitchFamily="2" charset="-122"/>
              </a:rPr>
              <a:t>　　</a:t>
            </a:r>
            <a:r>
              <a:rPr lang="en-US" sz="2000" b="1">
                <a:latin typeface="Times New Roman" panose="02020603050405020304" charset="0"/>
                <a:ea typeface="宋体" panose="02010600030101010101" pitchFamily="2" charset="-122"/>
              </a:rPr>
              <a:t>)A.</a:t>
            </a:r>
            <a:r>
              <a:rPr lang="zh-CN" sz="2000" b="1">
                <a:ea typeface="宋体" panose="02010600030101010101" pitchFamily="2" charset="-122"/>
              </a:rPr>
              <a:t>盐溶液都是中性的</a:t>
            </a:r>
            <a:r>
              <a:rPr lang="en-US" sz="2000" b="1">
                <a:latin typeface="Times New Roman" panose="02020603050405020304" charset="0"/>
                <a:ea typeface="宋体" panose="02010600030101010101" pitchFamily="2" charset="-122"/>
              </a:rPr>
              <a:t>B.</a:t>
            </a:r>
            <a:r>
              <a:rPr lang="zh-CN" sz="2000" b="1">
                <a:ea typeface="宋体" panose="02010600030101010101" pitchFamily="2" charset="-122"/>
              </a:rPr>
              <a:t>盐溶液的酸碱性与盐类型无关</a:t>
            </a:r>
            <a:r>
              <a:rPr lang="en-US" sz="2000" b="1">
                <a:latin typeface="Times New Roman" panose="02020603050405020304" charset="0"/>
                <a:ea typeface="宋体" panose="02010600030101010101" pitchFamily="2" charset="-122"/>
              </a:rPr>
              <a:t>C.NaHCO</a:t>
            </a:r>
            <a:r>
              <a:rPr lang="en-US" sz="2000" b="1" baseline="-25000">
                <a:latin typeface="Times New Roman" panose="02020603050405020304" charset="0"/>
                <a:ea typeface="宋体" panose="02010600030101010101" pitchFamily="2" charset="-122"/>
              </a:rPr>
              <a:t>3</a:t>
            </a:r>
            <a:r>
              <a:rPr lang="zh-CN" sz="2000" b="1">
                <a:ea typeface="宋体" panose="02010600030101010101" pitchFamily="2" charset="-122"/>
              </a:rPr>
              <a:t>溶液显酸性</a:t>
            </a:r>
            <a:r>
              <a:rPr lang="en-US" sz="2000" b="1">
                <a:latin typeface="Times New Roman" panose="02020603050405020304" charset="0"/>
                <a:ea typeface="宋体" panose="02010600030101010101" pitchFamily="2" charset="-122"/>
              </a:rPr>
              <a:t>D.Na</a:t>
            </a:r>
            <a:r>
              <a:rPr lang="en-US" sz="2000" b="1" baseline="-25000">
                <a:latin typeface="Times New Roman" panose="02020603050405020304" charset="0"/>
                <a:ea typeface="宋体" panose="02010600030101010101" pitchFamily="2" charset="-122"/>
              </a:rPr>
              <a:t>2</a:t>
            </a:r>
            <a:r>
              <a:rPr lang="en-US" sz="2000" b="1">
                <a:latin typeface="Times New Roman" panose="02020603050405020304" charset="0"/>
                <a:ea typeface="宋体" panose="02010600030101010101" pitchFamily="2" charset="-122"/>
              </a:rPr>
              <a:t>CO</a:t>
            </a:r>
            <a:r>
              <a:rPr lang="en-US" sz="2000" b="1" baseline="-25000">
                <a:latin typeface="Times New Roman" panose="02020603050405020304" charset="0"/>
                <a:ea typeface="宋体" panose="02010600030101010101" pitchFamily="2" charset="-122"/>
              </a:rPr>
              <a:t>3</a:t>
            </a:r>
            <a:r>
              <a:rPr lang="zh-CN" sz="2000" b="1">
                <a:ea typeface="宋体" panose="02010600030101010101" pitchFamily="2" charset="-122"/>
              </a:rPr>
              <a:t>溶液显碱性，因为溶液中</a:t>
            </a:r>
            <a:r>
              <a:rPr lang="en-US" sz="2000" b="1">
                <a:latin typeface="Times New Roman" panose="02020603050405020304" charset="0"/>
                <a:ea typeface="宋体" panose="02010600030101010101" pitchFamily="2" charset="-122"/>
              </a:rPr>
              <a:t>c(OH</a:t>
            </a:r>
            <a:r>
              <a:rPr lang="en-US" sz="2000" b="1" baseline="30000">
                <a:latin typeface="Times New Roman" panose="02020603050405020304" charset="0"/>
                <a:ea typeface="宋体" panose="02010600030101010101" pitchFamily="2" charset="-122"/>
              </a:rPr>
              <a:t>-</a:t>
            </a:r>
            <a:r>
              <a:rPr lang="en-US" sz="2000" b="1">
                <a:latin typeface="Times New Roman" panose="02020603050405020304" charset="0"/>
                <a:ea typeface="宋体" panose="02010600030101010101" pitchFamily="2" charset="-122"/>
              </a:rPr>
              <a:t>)&gt;c(H</a:t>
            </a:r>
            <a:r>
              <a:rPr lang="en-US" sz="2000" b="1" baseline="30000">
                <a:latin typeface="Times New Roman" panose="02020603050405020304" charset="0"/>
                <a:ea typeface="宋体" panose="02010600030101010101" pitchFamily="2" charset="-122"/>
              </a:rPr>
              <a:t>+</a:t>
            </a:r>
            <a:r>
              <a:rPr lang="en-US" sz="2000" b="1">
                <a:latin typeface="Times New Roman" panose="02020603050405020304" charset="0"/>
                <a:ea typeface="宋体" panose="02010600030101010101" pitchFamily="2" charset="-122"/>
              </a:rPr>
              <a:t>)</a:t>
            </a:r>
            <a:endParaRPr lang="en-US" altLang="en-US" sz="2000" b="1">
              <a:latin typeface="Times New Roman" panose="02020603050405020304" charset="0"/>
              <a:ea typeface="宋体" panose="02010600030101010101" pitchFamily="2" charset="-122"/>
            </a:endParaRPr>
          </a:p>
        </p:txBody>
      </p:sp>
      <p:sp>
        <p:nvSpPr>
          <p:cNvPr id="7" name="文本框 6"/>
          <p:cNvSpPr txBox="1"/>
          <p:nvPr/>
        </p:nvSpPr>
        <p:spPr>
          <a:xfrm>
            <a:off x="1691640" y="5073650"/>
            <a:ext cx="9481820" cy="1014730"/>
          </a:xfrm>
          <a:prstGeom prst="rect">
            <a:avLst/>
          </a:prstGeom>
          <a:noFill/>
          <a:ln w="9525">
            <a:noFill/>
          </a:ln>
        </p:spPr>
        <p:txBody>
          <a:bodyPr wrap="square">
            <a:spAutoFit/>
          </a:bodyPr>
          <a:p>
            <a:pPr indent="0" fontAlgn="auto">
              <a:lnSpc>
                <a:spcPct val="150000"/>
              </a:lnSpc>
            </a:pPr>
            <a:r>
              <a:rPr lang="zh-CN" sz="2000" b="1">
                <a:ea typeface="宋体" panose="02010600030101010101" pitchFamily="2" charset="-122"/>
              </a:rPr>
              <a:t>【课堂评价】教师汇总各组课堂记分牌总得分，表扬前三组，并激励后三组同学继续参与课堂。</a:t>
            </a:r>
            <a:endParaRPr lang="zh-CN" sz="2000" b="1">
              <a:ea typeface="宋体" panose="02010600030101010101" pitchFamily="2" charset="-122"/>
            </a:endParaRPr>
          </a:p>
        </p:txBody>
      </p:sp>
      <p:grpSp>
        <p:nvGrpSpPr>
          <p:cNvPr id="62" name="组合 61"/>
          <p:cNvGrpSpPr/>
          <p:nvPr/>
        </p:nvGrpSpPr>
        <p:grpSpPr>
          <a:xfrm>
            <a:off x="1691640" y="1296670"/>
            <a:ext cx="2600960" cy="690988"/>
            <a:chOff x="906497" y="1272280"/>
            <a:chExt cx="1541014" cy="467620"/>
          </a:xfrm>
          <a:effectLst>
            <a:outerShdw blurRad="190500" dist="63500" dir="2700000" algn="tl" rotWithShape="0">
              <a:prstClr val="black">
                <a:alpha val="25000"/>
              </a:prstClr>
            </a:outerShdw>
          </a:effectLst>
        </p:grpSpPr>
        <p:sp>
          <p:nvSpPr>
            <p:cNvPr id="63" name="矩形 62"/>
            <p:cNvSpPr/>
            <p:nvPr/>
          </p:nvSpPr>
          <p:spPr>
            <a:xfrm>
              <a:off x="906497" y="1272280"/>
              <a:ext cx="1468403" cy="467620"/>
            </a:xfrm>
            <a:prstGeom prst="rect">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64" name="矩形 63"/>
            <p:cNvSpPr/>
            <p:nvPr/>
          </p:nvSpPr>
          <p:spPr>
            <a:xfrm>
              <a:off x="925684" y="1313104"/>
              <a:ext cx="1521827" cy="353239"/>
            </a:xfrm>
            <a:prstGeom prst="rect">
              <a:avLst/>
            </a:prstGeom>
          </p:spPr>
          <p:txBody>
            <a:bodyPr wrap="square">
              <a:spAutoFit/>
            </a:bodyPr>
            <a:p>
              <a:pPr algn="ctr"/>
              <a:r>
                <a:rPr lang="en-US" altLang="zh-CN" sz="2800" b="1" dirty="0" smtClean="0">
                  <a:solidFill>
                    <a:schemeClr val="bg1"/>
                  </a:solidFill>
                  <a:latin typeface="思源黑体" panose="020B0500000000000000" pitchFamily="34" charset="-122"/>
                  <a:ea typeface="思源黑体" panose="020B0500000000000000" pitchFamily="34" charset="-122"/>
                  <a:sym typeface="+mn-ea"/>
                </a:rPr>
                <a:t>4.</a:t>
              </a:r>
              <a:r>
                <a:rPr lang="zh-CN" altLang="en-US" sz="2800" b="1" dirty="0" smtClean="0">
                  <a:solidFill>
                    <a:schemeClr val="bg1"/>
                  </a:solidFill>
                  <a:latin typeface="思源黑体" panose="020B0500000000000000" pitchFamily="34" charset="-122"/>
                  <a:ea typeface="思源黑体" panose="020B0500000000000000" pitchFamily="34" charset="-122"/>
                  <a:sym typeface="+mn-ea"/>
                </a:rPr>
                <a:t>练习与评价</a:t>
              </a:r>
              <a:endParaRPr lang="zh-CN" altLang="en-US" sz="2800" b="1" dirty="0" smtClean="0">
                <a:solidFill>
                  <a:schemeClr val="bg1"/>
                </a:solidFill>
                <a:latin typeface="思源黑体" panose="020B0500000000000000" pitchFamily="34" charset="-122"/>
                <a:ea typeface="思源黑体" panose="020B0500000000000000" pitchFamily="34" charset="-122"/>
                <a:sym typeface="+mn-ea"/>
              </a:endParaRPr>
            </a:p>
          </p:txBody>
        </p:sp>
      </p:grpSp>
      <p:grpSp>
        <p:nvGrpSpPr>
          <p:cNvPr id="21" name="组合 20"/>
          <p:cNvGrpSpPr/>
          <p:nvPr/>
        </p:nvGrpSpPr>
        <p:grpSpPr>
          <a:xfrm>
            <a:off x="828177" y="1461301"/>
            <a:ext cx="716101" cy="348343"/>
            <a:chOff x="2603637" y="2759040"/>
            <a:chExt cx="716101" cy="348343"/>
          </a:xfrm>
        </p:grpSpPr>
        <p:sp>
          <p:nvSpPr>
            <p:cNvPr id="29" name="燕尾形 6"/>
            <p:cNvSpPr/>
            <p:nvPr/>
          </p:nvSpPr>
          <p:spPr>
            <a:xfrm>
              <a:off x="2603637"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sp>
          <p:nvSpPr>
            <p:cNvPr id="30" name="燕尾形 36"/>
            <p:cNvSpPr/>
            <p:nvPr/>
          </p:nvSpPr>
          <p:spPr>
            <a:xfrm>
              <a:off x="2971395"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grpSp>
      <p:sp>
        <p:nvSpPr>
          <p:cNvPr id="19" name="文本框 18"/>
          <p:cNvSpPr txBox="1"/>
          <p:nvPr/>
        </p:nvSpPr>
        <p:spPr>
          <a:xfrm>
            <a:off x="4955540" y="2350135"/>
            <a:ext cx="439420" cy="521970"/>
          </a:xfrm>
          <a:prstGeom prst="rect">
            <a:avLst/>
          </a:prstGeom>
          <a:noFill/>
        </p:spPr>
        <p:txBody>
          <a:bodyPr wrap="none" rtlCol="0">
            <a:spAutoFit/>
          </a:bodyPr>
          <a:p>
            <a:r>
              <a:rPr lang="en-US" altLang="zh-CN" sz="2800" b="1">
                <a:latin typeface="Times New Roman" panose="02020603050405020304" charset="0"/>
                <a:cs typeface="Times New Roman" panose="02020603050405020304" charset="0"/>
              </a:rPr>
              <a:t>D</a:t>
            </a:r>
            <a:endParaRPr lang="en-US" altLang="zh-CN" sz="2800" b="1">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 18"/>
          <p:cNvSpPr>
            <a:spLocks noChangeArrowheads="1"/>
          </p:cNvSpPr>
          <p:nvPr/>
        </p:nvSpPr>
        <p:spPr bwMode="auto">
          <a:xfrm>
            <a:off x="1503045" y="273050"/>
            <a:ext cx="536702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eaLnBrk="0" hangingPunct="0">
              <a:lnSpc>
                <a:spcPct val="150000"/>
              </a:lnSpc>
            </a:pPr>
            <a:r>
              <a:rPr lang="zh-CN"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四、</a:t>
            </a:r>
            <a:r>
              <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教学程序（说教学过程）</a:t>
            </a:r>
            <a:endPar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00" name="文本框 99"/>
          <p:cNvSpPr txBox="1"/>
          <p:nvPr/>
        </p:nvSpPr>
        <p:spPr>
          <a:xfrm>
            <a:off x="2328545" y="2378075"/>
            <a:ext cx="6865620" cy="1938020"/>
          </a:xfrm>
          <a:prstGeom prst="rect">
            <a:avLst/>
          </a:prstGeom>
          <a:noFill/>
          <a:ln w="9525">
            <a:noFill/>
          </a:ln>
        </p:spPr>
        <p:txBody>
          <a:bodyPr wrap="square">
            <a:spAutoFit/>
          </a:bodyPr>
          <a:p>
            <a:pPr indent="0" fontAlgn="auto">
              <a:lnSpc>
                <a:spcPct val="150000"/>
              </a:lnSpc>
            </a:pPr>
            <a:r>
              <a:rPr lang="en-US" sz="2000" b="1">
                <a:latin typeface="Times New Roman" panose="02020603050405020304" charset="0"/>
                <a:ea typeface="宋体" panose="02010600030101010101" pitchFamily="2" charset="-122"/>
              </a:rPr>
              <a:t>1.</a:t>
            </a:r>
            <a:r>
              <a:rPr lang="zh-CN" sz="2000" b="1">
                <a:ea typeface="宋体" panose="02010600030101010101" pitchFamily="2" charset="-122"/>
              </a:rPr>
              <a:t>判断下列盐的类型以及溶液的酸碱性：</a:t>
            </a:r>
            <a:r>
              <a:rPr lang="en-US" sz="2000" b="1">
                <a:latin typeface="Times New Roman" panose="02020603050405020304" charset="0"/>
                <a:ea typeface="宋体" panose="02010600030101010101" pitchFamily="2" charset="-122"/>
              </a:rPr>
              <a:t>  NaNO</a:t>
            </a:r>
            <a:r>
              <a:rPr lang="en-US" sz="2000" b="1" baseline="-25000">
                <a:latin typeface="Times New Roman" panose="02020603050405020304" charset="0"/>
                <a:ea typeface="宋体" panose="02010600030101010101" pitchFamily="2" charset="-122"/>
              </a:rPr>
              <a:t>3</a:t>
            </a:r>
            <a:r>
              <a:rPr lang="zh-CN" sz="2000" b="1">
                <a:ea typeface="宋体" panose="02010600030101010101" pitchFamily="2" charset="-122"/>
              </a:rPr>
              <a:t>、</a:t>
            </a:r>
            <a:r>
              <a:rPr lang="en-US" sz="2000" b="1">
                <a:latin typeface="Times New Roman" panose="02020603050405020304" charset="0"/>
                <a:ea typeface="宋体" panose="02010600030101010101" pitchFamily="2" charset="-122"/>
              </a:rPr>
              <a:t>NH</a:t>
            </a:r>
            <a:r>
              <a:rPr lang="en-US" sz="2000" b="1" baseline="-25000">
                <a:latin typeface="Times New Roman" panose="02020603050405020304" charset="0"/>
                <a:ea typeface="宋体" panose="02010600030101010101" pitchFamily="2" charset="-122"/>
              </a:rPr>
              <a:t>4</a:t>
            </a:r>
            <a:r>
              <a:rPr lang="en-US" sz="2000" b="1">
                <a:latin typeface="Times New Roman" panose="02020603050405020304" charset="0"/>
                <a:ea typeface="宋体" panose="02010600030101010101" pitchFamily="2" charset="-122"/>
              </a:rPr>
              <a:t>NO</a:t>
            </a:r>
            <a:r>
              <a:rPr lang="en-US" sz="2000" b="1" baseline="-25000">
                <a:latin typeface="Times New Roman" panose="02020603050405020304" charset="0"/>
                <a:ea typeface="宋体" panose="02010600030101010101" pitchFamily="2" charset="-122"/>
              </a:rPr>
              <a:t>3</a:t>
            </a:r>
            <a:r>
              <a:rPr lang="zh-CN" sz="2000" b="1">
                <a:ea typeface="宋体" panose="02010600030101010101" pitchFamily="2" charset="-122"/>
              </a:rPr>
              <a:t>、</a:t>
            </a:r>
            <a:r>
              <a:rPr lang="en-US" sz="2000" b="1">
                <a:latin typeface="Times New Roman" panose="02020603050405020304" charset="0"/>
                <a:ea typeface="宋体" panose="02010600030101010101" pitchFamily="2" charset="-122"/>
              </a:rPr>
              <a:t>Na</a:t>
            </a:r>
            <a:r>
              <a:rPr lang="en-US" sz="2000" b="1" baseline="-25000">
                <a:latin typeface="Times New Roman" panose="02020603050405020304" charset="0"/>
                <a:ea typeface="宋体" panose="02010600030101010101" pitchFamily="2" charset="-122"/>
              </a:rPr>
              <a:t>2</a:t>
            </a:r>
            <a:r>
              <a:rPr lang="en-US" sz="2000" b="1">
                <a:latin typeface="Times New Roman" panose="02020603050405020304" charset="0"/>
                <a:ea typeface="宋体" panose="02010600030101010101" pitchFamily="2" charset="-122"/>
              </a:rPr>
              <a:t>CO</a:t>
            </a:r>
            <a:r>
              <a:rPr lang="en-US" sz="2000" b="1" baseline="-25000">
                <a:latin typeface="Times New Roman" panose="02020603050405020304" charset="0"/>
                <a:ea typeface="宋体" panose="02010600030101010101" pitchFamily="2" charset="-122"/>
              </a:rPr>
              <a:t>3</a:t>
            </a:r>
            <a:r>
              <a:rPr lang="zh-CN" sz="2000" b="1">
                <a:ea typeface="宋体" panose="02010600030101010101" pitchFamily="2" charset="-122"/>
              </a:rPr>
              <a:t>、</a:t>
            </a:r>
            <a:r>
              <a:rPr lang="en-US" sz="2000" b="1">
                <a:latin typeface="Times New Roman" panose="02020603050405020304" charset="0"/>
                <a:ea typeface="宋体" panose="02010600030101010101" pitchFamily="2" charset="-122"/>
              </a:rPr>
              <a:t>K</a:t>
            </a:r>
            <a:r>
              <a:rPr lang="en-US" sz="2000" b="1" baseline="-25000">
                <a:latin typeface="Times New Roman" panose="02020603050405020304" charset="0"/>
                <a:ea typeface="宋体" panose="02010600030101010101" pitchFamily="2" charset="-122"/>
              </a:rPr>
              <a:t>2</a:t>
            </a:r>
            <a:r>
              <a:rPr lang="en-US" sz="2000" b="1">
                <a:latin typeface="Times New Roman" panose="02020603050405020304" charset="0"/>
                <a:ea typeface="宋体" panose="02010600030101010101" pitchFamily="2" charset="-122"/>
              </a:rPr>
              <a:t>S</a:t>
            </a:r>
            <a:r>
              <a:rPr lang="zh-CN" sz="2000" b="1">
                <a:ea typeface="宋体" panose="02010600030101010101" pitchFamily="2" charset="-122"/>
              </a:rPr>
              <a:t>、</a:t>
            </a:r>
            <a:r>
              <a:rPr lang="en-US" sz="2000" b="1">
                <a:latin typeface="Times New Roman" panose="02020603050405020304" charset="0"/>
                <a:ea typeface="宋体" panose="02010600030101010101" pitchFamily="2" charset="-122"/>
              </a:rPr>
              <a:t>  FeCl</a:t>
            </a:r>
            <a:r>
              <a:rPr lang="en-US" sz="2000" b="1" baseline="-25000">
                <a:latin typeface="Times New Roman" panose="02020603050405020304" charset="0"/>
                <a:ea typeface="宋体" panose="02010600030101010101" pitchFamily="2" charset="-122"/>
              </a:rPr>
              <a:t>3</a:t>
            </a:r>
            <a:r>
              <a:rPr lang="zh-CN" sz="2000" b="1">
                <a:ea typeface="宋体" panose="02010600030101010101" pitchFamily="2" charset="-122"/>
              </a:rPr>
              <a:t>、</a:t>
            </a:r>
            <a:r>
              <a:rPr lang="en-US" sz="2000" b="1">
                <a:latin typeface="Times New Roman" panose="02020603050405020304" charset="0"/>
                <a:ea typeface="宋体" panose="02010600030101010101" pitchFamily="2" charset="-122"/>
              </a:rPr>
              <a:t>NaClO</a:t>
            </a:r>
            <a:r>
              <a:rPr lang="zh-CN" sz="2000" b="1">
                <a:ea typeface="宋体" panose="02010600030101010101" pitchFamily="2" charset="-122"/>
              </a:rPr>
              <a:t>、</a:t>
            </a:r>
            <a:r>
              <a:rPr lang="en-US" sz="2000" b="1">
                <a:latin typeface="Times New Roman" panose="02020603050405020304" charset="0"/>
                <a:ea typeface="宋体" panose="02010600030101010101" pitchFamily="2" charset="-122"/>
              </a:rPr>
              <a:t>CuSO</a:t>
            </a:r>
            <a:r>
              <a:rPr lang="en-US" sz="2000" b="1" baseline="-25000">
                <a:latin typeface="Times New Roman" panose="02020603050405020304" charset="0"/>
                <a:ea typeface="宋体" panose="02010600030101010101" pitchFamily="2" charset="-122"/>
              </a:rPr>
              <a:t>4</a:t>
            </a:r>
            <a:r>
              <a:rPr lang="zh-CN" sz="2000" b="1">
                <a:ea typeface="宋体" panose="02010600030101010101" pitchFamily="2" charset="-122"/>
              </a:rPr>
              <a:t>、</a:t>
            </a:r>
            <a:r>
              <a:rPr lang="en-US" sz="2000" b="1">
                <a:latin typeface="Times New Roman" panose="02020603050405020304" charset="0"/>
                <a:ea typeface="宋体" panose="02010600030101010101" pitchFamily="2" charset="-122"/>
              </a:rPr>
              <a:t>BaCl</a:t>
            </a:r>
            <a:r>
              <a:rPr lang="en-US" sz="2000" b="1" baseline="-25000">
                <a:latin typeface="Times New Roman" panose="02020603050405020304" charset="0"/>
                <a:ea typeface="宋体" panose="02010600030101010101" pitchFamily="2" charset="-122"/>
              </a:rPr>
              <a:t>2</a:t>
            </a:r>
            <a:r>
              <a:rPr lang="en-US" sz="2000" b="1">
                <a:latin typeface="Times New Roman" panose="02020603050405020304" charset="0"/>
                <a:ea typeface="宋体" panose="02010600030101010101" pitchFamily="2" charset="-122"/>
              </a:rPr>
              <a:t>2.</a:t>
            </a:r>
            <a:r>
              <a:rPr lang="zh-CN" sz="2000" b="1">
                <a:ea typeface="宋体" panose="02010600030101010101" pitchFamily="2" charset="-122"/>
              </a:rPr>
              <a:t>结合课堂，写出泡沫灭火器灭火的化学方程式。</a:t>
            </a:r>
            <a:endParaRPr lang="zh-CN" altLang="en-US" sz="2000" b="1">
              <a:ea typeface="宋体" panose="02010600030101010101" pitchFamily="2" charset="-122"/>
            </a:endParaRPr>
          </a:p>
        </p:txBody>
      </p:sp>
      <p:grpSp>
        <p:nvGrpSpPr>
          <p:cNvPr id="62" name="组合 61"/>
          <p:cNvGrpSpPr/>
          <p:nvPr/>
        </p:nvGrpSpPr>
        <p:grpSpPr>
          <a:xfrm>
            <a:off x="1691640" y="1296670"/>
            <a:ext cx="2600960" cy="690988"/>
            <a:chOff x="906497" y="1272280"/>
            <a:chExt cx="1541014" cy="467620"/>
          </a:xfrm>
          <a:effectLst>
            <a:outerShdw blurRad="190500" dist="63500" dir="2700000" algn="tl" rotWithShape="0">
              <a:prstClr val="black">
                <a:alpha val="25000"/>
              </a:prstClr>
            </a:outerShdw>
          </a:effectLst>
        </p:grpSpPr>
        <p:sp>
          <p:nvSpPr>
            <p:cNvPr id="63" name="矩形 62"/>
            <p:cNvSpPr/>
            <p:nvPr/>
          </p:nvSpPr>
          <p:spPr>
            <a:xfrm>
              <a:off x="906497" y="1272280"/>
              <a:ext cx="1468403" cy="467620"/>
            </a:xfrm>
            <a:prstGeom prst="rect">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64" name="矩形 63"/>
            <p:cNvSpPr/>
            <p:nvPr/>
          </p:nvSpPr>
          <p:spPr>
            <a:xfrm>
              <a:off x="925684" y="1313104"/>
              <a:ext cx="1521827" cy="353239"/>
            </a:xfrm>
            <a:prstGeom prst="rect">
              <a:avLst/>
            </a:prstGeom>
          </p:spPr>
          <p:txBody>
            <a:bodyPr wrap="square">
              <a:spAutoFit/>
            </a:bodyPr>
            <a:p>
              <a:pPr algn="ctr"/>
              <a:r>
                <a:rPr lang="en-US" sz="2800" b="1" dirty="0" smtClean="0">
                  <a:solidFill>
                    <a:schemeClr val="bg1"/>
                  </a:solidFill>
                  <a:latin typeface="思源黑体" panose="020B0500000000000000" pitchFamily="34" charset="-122"/>
                  <a:ea typeface="思源黑体" panose="020B0500000000000000" pitchFamily="34" charset="-122"/>
                  <a:sym typeface="+mn-ea"/>
                </a:rPr>
                <a:t>5.</a:t>
              </a:r>
              <a:r>
                <a:rPr lang="zh-CN" altLang="en-US" sz="2800" b="1" dirty="0" smtClean="0">
                  <a:solidFill>
                    <a:schemeClr val="bg1"/>
                  </a:solidFill>
                  <a:latin typeface="思源黑体" panose="020B0500000000000000" pitchFamily="34" charset="-122"/>
                  <a:ea typeface="思源黑体" panose="020B0500000000000000" pitchFamily="34" charset="-122"/>
                  <a:sym typeface="+mn-ea"/>
                </a:rPr>
                <a:t>作业</a:t>
              </a:r>
              <a:endParaRPr lang="zh-CN" altLang="en-US" sz="2800" b="1" dirty="0" smtClean="0">
                <a:solidFill>
                  <a:schemeClr val="bg1"/>
                </a:solidFill>
                <a:latin typeface="思源黑体" panose="020B0500000000000000" pitchFamily="34" charset="-122"/>
                <a:ea typeface="思源黑体" panose="020B0500000000000000" pitchFamily="34" charset="-122"/>
                <a:sym typeface="+mn-ea"/>
              </a:endParaRPr>
            </a:p>
          </p:txBody>
        </p:sp>
      </p:grpSp>
      <p:grpSp>
        <p:nvGrpSpPr>
          <p:cNvPr id="21" name="组合 20"/>
          <p:cNvGrpSpPr/>
          <p:nvPr/>
        </p:nvGrpSpPr>
        <p:grpSpPr>
          <a:xfrm>
            <a:off x="828177" y="1461301"/>
            <a:ext cx="716101" cy="348343"/>
            <a:chOff x="2603637" y="2759040"/>
            <a:chExt cx="716101" cy="348343"/>
          </a:xfrm>
        </p:grpSpPr>
        <p:sp>
          <p:nvSpPr>
            <p:cNvPr id="29" name="燕尾形 6"/>
            <p:cNvSpPr/>
            <p:nvPr/>
          </p:nvSpPr>
          <p:spPr>
            <a:xfrm>
              <a:off x="2603637"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sp>
          <p:nvSpPr>
            <p:cNvPr id="30" name="燕尾形 36"/>
            <p:cNvSpPr/>
            <p:nvPr/>
          </p:nvSpPr>
          <p:spPr>
            <a:xfrm>
              <a:off x="2971395"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3727"/>
          <p:cNvSpPr/>
          <p:nvPr/>
        </p:nvSpPr>
        <p:spPr>
          <a:xfrm>
            <a:off x="6146165" y="1331595"/>
            <a:ext cx="292100" cy="320675"/>
          </a:xfrm>
          <a:prstGeom prst="rightArrow">
            <a:avLst>
              <a:gd name="adj1" fmla="val 40698"/>
              <a:gd name="adj2" fmla="val 54488"/>
            </a:avLst>
          </a:prstGeom>
          <a:solidFill>
            <a:srgbClr val="75CBDC"/>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sp>
        <p:nvSpPr>
          <p:cNvPr id="40" name="Shape 33728"/>
          <p:cNvSpPr/>
          <p:nvPr/>
        </p:nvSpPr>
        <p:spPr>
          <a:xfrm rot="16200000" flipH="1">
            <a:off x="9091930" y="3971925"/>
            <a:ext cx="292100" cy="320675"/>
          </a:xfrm>
          <a:prstGeom prst="rightArrow">
            <a:avLst>
              <a:gd name="adj1" fmla="val 40698"/>
              <a:gd name="adj2" fmla="val 54488"/>
            </a:avLst>
          </a:prstGeom>
          <a:solidFill>
            <a:srgbClr val="A4DB73"/>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sp>
        <p:nvSpPr>
          <p:cNvPr id="41" name="Shape 33729"/>
          <p:cNvSpPr/>
          <p:nvPr/>
        </p:nvSpPr>
        <p:spPr>
          <a:xfrm rot="10800000">
            <a:off x="5999480" y="5794375"/>
            <a:ext cx="292100" cy="320675"/>
          </a:xfrm>
          <a:prstGeom prst="rightArrow">
            <a:avLst>
              <a:gd name="adj1" fmla="val 40698"/>
              <a:gd name="adj2" fmla="val 54488"/>
            </a:avLst>
          </a:prstGeom>
          <a:solidFill>
            <a:srgbClr val="FEBB38"/>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sp>
        <p:nvSpPr>
          <p:cNvPr id="42" name="Shape 33730"/>
          <p:cNvSpPr/>
          <p:nvPr/>
        </p:nvSpPr>
        <p:spPr>
          <a:xfrm rot="5400000" flipH="1">
            <a:off x="3063875" y="3002280"/>
            <a:ext cx="292100" cy="320675"/>
          </a:xfrm>
          <a:prstGeom prst="rightArrow">
            <a:avLst>
              <a:gd name="adj1" fmla="val 40698"/>
              <a:gd name="adj2" fmla="val 54488"/>
            </a:avLst>
          </a:prstGeom>
          <a:solidFill>
            <a:srgbClr val="9D77AE"/>
          </a:solidFill>
          <a:ln w="12700" cap="flat">
            <a:noFill/>
            <a:miter lim="400000"/>
          </a:ln>
          <a:effectLst/>
        </p:spPr>
        <p:txBody>
          <a:bodyPr wrap="square" lIns="0" tIns="0" rIns="0" bIns="0" numCol="1" anchor="t">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sz="24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mn-lt"/>
            </a:endParaRPr>
          </a:p>
        </p:txBody>
      </p:sp>
      <p:grpSp>
        <p:nvGrpSpPr>
          <p:cNvPr id="19" name="Group 33736"/>
          <p:cNvGrpSpPr/>
          <p:nvPr/>
        </p:nvGrpSpPr>
        <p:grpSpPr>
          <a:xfrm rot="0">
            <a:off x="4662805" y="1730375"/>
            <a:ext cx="4158615" cy="1112520"/>
            <a:chOff x="-478294" y="0"/>
            <a:chExt cx="5977759" cy="1599180"/>
          </a:xfrm>
        </p:grpSpPr>
        <p:sp>
          <p:nvSpPr>
            <p:cNvPr id="35" name="Shape 33732"/>
            <p:cNvSpPr/>
            <p:nvPr/>
          </p:nvSpPr>
          <p:spPr>
            <a:xfrm>
              <a:off x="-478294" y="0"/>
              <a:ext cx="5977759" cy="1599180"/>
            </a:xfrm>
            <a:prstGeom prst="rect">
              <a:avLst/>
            </a:prstGeom>
            <a:solidFill>
              <a:srgbClr val="75CBDC"/>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36" name="Group 33735"/>
            <p:cNvGrpSpPr/>
            <p:nvPr/>
          </p:nvGrpSpPr>
          <p:grpSpPr>
            <a:xfrm>
              <a:off x="178346" y="419479"/>
              <a:ext cx="3652923" cy="761254"/>
              <a:chOff x="0" y="0"/>
              <a:chExt cx="3652921" cy="761253"/>
            </a:xfrm>
          </p:grpSpPr>
          <p:sp>
            <p:nvSpPr>
              <p:cNvPr id="37" name="Shape 33733"/>
              <p:cNvSpPr/>
              <p:nvPr/>
            </p:nvSpPr>
            <p:spPr>
              <a:xfrm>
                <a:off x="0"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01</a:t>
                </a:r>
                <a:endParaRPr kumimoji="0" sz="32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endParaRPr>
              </a:p>
            </p:txBody>
          </p:sp>
          <p:sp>
            <p:nvSpPr>
              <p:cNvPr id="38" name="Shape 33734"/>
              <p:cNvSpPr/>
              <p:nvPr/>
            </p:nvSpPr>
            <p:spPr>
              <a:xfrm>
                <a:off x="763079" y="913"/>
                <a:ext cx="2889842" cy="760340"/>
              </a:xfrm>
              <a:prstGeom prst="rect">
                <a:avLst/>
              </a:prstGeom>
              <a:noFill/>
              <a:ln w="12700" cap="flat">
                <a:noFill/>
                <a:miter lim="400000"/>
              </a:ln>
              <a:effectLst/>
            </p:spPr>
            <p:txBody>
              <a:bodyPr wrap="square" lIns="0" tIns="0" rIns="0" bIns="0" numCol="1" anchor="ctr">
                <a:noAutofit/>
              </a:bodyPr>
              <a:lstStyle>
                <a:lvl1pPr algn="l"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2800" b="1" kern="0" dirty="0">
                    <a:latin typeface="思源黑体" panose="020B0500000000000000" pitchFamily="34" charset="-122"/>
                    <a:ea typeface="思源黑体" panose="020B0500000000000000" pitchFamily="34" charset="-122"/>
                    <a:cs typeface="Arial" panose="020B0604020202020204" pitchFamily="34" charset="0"/>
                  </a:rPr>
                  <a:t>从生活引入</a:t>
                </a:r>
                <a:endParaRPr lang="zh-CN" altLang="en-US" sz="2800" b="1" kern="0" dirty="0">
                  <a:latin typeface="思源黑体" panose="020B0500000000000000" pitchFamily="34" charset="-122"/>
                  <a:ea typeface="思源黑体" panose="020B0500000000000000" pitchFamily="34" charset="-122"/>
                  <a:cs typeface="Arial" panose="020B0604020202020204" pitchFamily="34" charset="0"/>
                </a:endParaRPr>
              </a:p>
            </p:txBody>
          </p:sp>
        </p:grpSp>
      </p:grpSp>
      <p:grpSp>
        <p:nvGrpSpPr>
          <p:cNvPr id="20" name="Group 33741"/>
          <p:cNvGrpSpPr/>
          <p:nvPr/>
        </p:nvGrpSpPr>
        <p:grpSpPr>
          <a:xfrm rot="0">
            <a:off x="3394075" y="4604385"/>
            <a:ext cx="4267200" cy="1112520"/>
            <a:chOff x="-587827" y="913"/>
            <a:chExt cx="6133286" cy="1599180"/>
          </a:xfrm>
        </p:grpSpPr>
        <p:sp>
          <p:nvSpPr>
            <p:cNvPr id="31" name="Shape 33737"/>
            <p:cNvSpPr/>
            <p:nvPr/>
          </p:nvSpPr>
          <p:spPr>
            <a:xfrm>
              <a:off x="-587827" y="913"/>
              <a:ext cx="5962242" cy="1599180"/>
            </a:xfrm>
            <a:prstGeom prst="rect">
              <a:avLst/>
            </a:prstGeom>
            <a:solidFill>
              <a:srgbClr val="FEBB38"/>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32" name="Group 33740"/>
            <p:cNvGrpSpPr/>
            <p:nvPr/>
          </p:nvGrpSpPr>
          <p:grpSpPr>
            <a:xfrm>
              <a:off x="-344672" y="419479"/>
              <a:ext cx="5890131" cy="760341"/>
              <a:chOff x="-575047" y="0"/>
              <a:chExt cx="5890128" cy="760340"/>
            </a:xfrm>
          </p:grpSpPr>
          <p:sp>
            <p:nvSpPr>
              <p:cNvPr id="33" name="Shape 33738"/>
              <p:cNvSpPr/>
              <p:nvPr/>
            </p:nvSpPr>
            <p:spPr>
              <a:xfrm>
                <a:off x="-575047"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03</a:t>
                </a:r>
                <a:endPar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endParaRPr>
              </a:p>
            </p:txBody>
          </p:sp>
          <p:sp>
            <p:nvSpPr>
              <p:cNvPr id="34" name="Shape 33739"/>
              <p:cNvSpPr/>
              <p:nvPr/>
            </p:nvSpPr>
            <p:spPr>
              <a:xfrm>
                <a:off x="146956" y="0"/>
                <a:ext cx="5168125" cy="760340"/>
              </a:xfrm>
              <a:prstGeom prst="rect">
                <a:avLst/>
              </a:prstGeom>
              <a:noFill/>
              <a:ln w="12700" cap="flat">
                <a:noFill/>
                <a:miter lim="400000"/>
              </a:ln>
              <a:effectLst/>
            </p:spPr>
            <p:txBody>
              <a:bodyPr wrap="square" lIns="0" tIns="0" rIns="0" bIns="0" numCol="1" anchor="ctr">
                <a:noAutofit/>
              </a:bodyPr>
              <a:lstStyle>
                <a:lvl1pPr algn="l"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defRPr/>
                </a:pPr>
                <a:r>
                  <a:rPr lang="zh-CN" altLang="en-US" sz="2800" b="1" kern="0" dirty="0">
                    <a:latin typeface="思源黑体" panose="020B0500000000000000" pitchFamily="34" charset="-122"/>
                    <a:ea typeface="思源黑体" panose="020B0500000000000000" pitchFamily="34" charset="-122"/>
                    <a:cs typeface="Arial" panose="020B0604020202020204" pitchFamily="34" charset="0"/>
                  </a:rPr>
                  <a:t>理论分析原因（</a:t>
                </a:r>
                <a:r>
                  <a:rPr lang="zh-CN" altLang="en-US" sz="2800" b="1" kern="0" dirty="0">
                    <a:latin typeface="思源黑体" panose="020B0500000000000000" pitchFamily="34" charset="-122"/>
                    <a:ea typeface="思源黑体" panose="020B0500000000000000" pitchFamily="34" charset="-122"/>
                    <a:cs typeface="Arial" panose="020B0604020202020204" pitchFamily="34" charset="0"/>
                  </a:rPr>
                  <a:t>微观）</a:t>
                </a:r>
                <a:endParaRPr lang="zh-CN" altLang="en-US" sz="2800" b="1" kern="0" dirty="0">
                  <a:latin typeface="思源黑体" panose="020B0500000000000000" pitchFamily="34" charset="-122"/>
                  <a:ea typeface="思源黑体" panose="020B0500000000000000" pitchFamily="34" charset="-122"/>
                  <a:cs typeface="Arial" panose="020B0604020202020204" pitchFamily="34" charset="0"/>
                </a:endParaRPr>
              </a:p>
            </p:txBody>
          </p:sp>
        </p:grpSp>
      </p:grpSp>
      <p:grpSp>
        <p:nvGrpSpPr>
          <p:cNvPr id="21" name="Group 33746"/>
          <p:cNvGrpSpPr/>
          <p:nvPr/>
        </p:nvGrpSpPr>
        <p:grpSpPr>
          <a:xfrm rot="0">
            <a:off x="3394075" y="1740535"/>
            <a:ext cx="1268095" cy="2861945"/>
            <a:chOff x="-587828" y="-3650"/>
            <a:chExt cx="1823166" cy="4113873"/>
          </a:xfrm>
        </p:grpSpPr>
        <p:sp>
          <p:nvSpPr>
            <p:cNvPr id="27" name="Shape 33742"/>
            <p:cNvSpPr/>
            <p:nvPr/>
          </p:nvSpPr>
          <p:spPr>
            <a:xfrm rot="16200000">
              <a:off x="-1733359" y="1141882"/>
              <a:ext cx="4113873" cy="1822810"/>
            </a:xfrm>
            <a:prstGeom prst="rect">
              <a:avLst/>
            </a:prstGeom>
            <a:solidFill>
              <a:srgbClr val="9D77AE"/>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28" name="Group 33745"/>
            <p:cNvGrpSpPr/>
            <p:nvPr/>
          </p:nvGrpSpPr>
          <p:grpSpPr>
            <a:xfrm>
              <a:off x="-466073" y="283713"/>
              <a:ext cx="1701410" cy="3244000"/>
              <a:chOff x="-696447" y="0"/>
              <a:chExt cx="1701409" cy="3243999"/>
            </a:xfrm>
          </p:grpSpPr>
          <p:sp>
            <p:nvSpPr>
              <p:cNvPr id="29" name="Shape 33743"/>
              <p:cNvSpPr/>
              <p:nvPr/>
            </p:nvSpPr>
            <p:spPr>
              <a:xfrm>
                <a:off x="-227697" y="0"/>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04</a:t>
                </a:r>
                <a:endPar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endParaRPr>
              </a:p>
            </p:txBody>
          </p:sp>
          <p:sp>
            <p:nvSpPr>
              <p:cNvPr id="30" name="Shape 33744"/>
              <p:cNvSpPr/>
              <p:nvPr/>
            </p:nvSpPr>
            <p:spPr>
              <a:xfrm>
                <a:off x="-696447" y="828799"/>
                <a:ext cx="1701409" cy="2415200"/>
              </a:xfrm>
              <a:prstGeom prst="rect">
                <a:avLst/>
              </a:prstGeom>
              <a:noFill/>
              <a:ln w="12700" cap="flat">
                <a:noFill/>
                <a:miter lim="400000"/>
              </a:ln>
              <a:effectLst/>
            </p:spPr>
            <p:txBody>
              <a:bodyPr wrap="square" lIns="0" tIns="0" rIns="0" bIns="0" numCol="1" anchor="t">
                <a:noAutofit/>
              </a:bodyPr>
              <a:lstStyle>
                <a:lvl1pPr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lgn="ctr">
                  <a:defRPr/>
                </a:pPr>
                <a:r>
                  <a:rPr lang="zh-CN" altLang="en-US" sz="2800" b="1" kern="0" dirty="0">
                    <a:latin typeface="思源黑体" panose="020B0500000000000000" pitchFamily="34" charset="-122"/>
                    <a:ea typeface="思源黑体" panose="020B0500000000000000" pitchFamily="34" charset="-122"/>
                    <a:cs typeface="Arial" panose="020B0604020202020204" pitchFamily="34" charset="0"/>
                  </a:rPr>
                  <a:t>理论知识应用于生活</a:t>
                </a:r>
                <a:endParaRPr lang="zh-CN" altLang="en-US" sz="2800" b="1" kern="0" dirty="0">
                  <a:latin typeface="思源黑体" panose="020B0500000000000000" pitchFamily="34" charset="-122"/>
                  <a:ea typeface="思源黑体" panose="020B0500000000000000" pitchFamily="34" charset="-122"/>
                  <a:cs typeface="Arial" panose="020B0604020202020204" pitchFamily="34" charset="0"/>
                </a:endParaRPr>
              </a:p>
            </p:txBody>
          </p:sp>
        </p:grpSp>
      </p:grpSp>
      <p:grpSp>
        <p:nvGrpSpPr>
          <p:cNvPr id="22" name="Group 33751"/>
          <p:cNvGrpSpPr/>
          <p:nvPr/>
        </p:nvGrpSpPr>
        <p:grpSpPr>
          <a:xfrm rot="0">
            <a:off x="7536815" y="2853055"/>
            <a:ext cx="1303020" cy="2863850"/>
            <a:chOff x="1250956" y="-114555"/>
            <a:chExt cx="1873012" cy="4116612"/>
          </a:xfrm>
        </p:grpSpPr>
        <p:sp>
          <p:nvSpPr>
            <p:cNvPr id="23" name="Shape 33747"/>
            <p:cNvSpPr/>
            <p:nvPr/>
          </p:nvSpPr>
          <p:spPr>
            <a:xfrm rot="16200000">
              <a:off x="129156" y="1007245"/>
              <a:ext cx="4116612" cy="1873012"/>
            </a:xfrm>
            <a:prstGeom prst="rect">
              <a:avLst/>
            </a:prstGeom>
            <a:solidFill>
              <a:srgbClr val="A4DB73"/>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schemeClr val="lt1"/>
                </a:solidFill>
                <a:latin typeface="思源黑体" panose="020B0500000000000000" pitchFamily="34" charset="-122"/>
                <a:ea typeface="思源黑体" panose="020B0500000000000000" pitchFamily="34" charset="-122"/>
                <a:sym typeface="+mn-lt"/>
              </a:endParaRPr>
            </a:p>
          </p:txBody>
        </p:sp>
        <p:grpSp>
          <p:nvGrpSpPr>
            <p:cNvPr id="24" name="Group 33750"/>
            <p:cNvGrpSpPr/>
            <p:nvPr/>
          </p:nvGrpSpPr>
          <p:grpSpPr>
            <a:xfrm>
              <a:off x="1429344" y="54114"/>
              <a:ext cx="1694108" cy="3116212"/>
              <a:chOff x="1198968" y="-236409"/>
              <a:chExt cx="1694107" cy="3116210"/>
            </a:xfrm>
          </p:grpSpPr>
          <p:sp>
            <p:nvSpPr>
              <p:cNvPr id="25" name="Shape 33748"/>
              <p:cNvSpPr/>
              <p:nvPr/>
            </p:nvSpPr>
            <p:spPr>
              <a:xfrm>
                <a:off x="1722899" y="-236409"/>
                <a:ext cx="763142" cy="760165"/>
              </a:xfrm>
              <a:prstGeom prst="rect">
                <a:avLst/>
              </a:prstGeom>
              <a:noFill/>
              <a:ln w="12700" cap="flat">
                <a:noFill/>
                <a:miter lim="400000"/>
              </a:ln>
              <a:effectLst/>
            </p:spPr>
            <p:txBody>
              <a:bodyPr wrap="square" lIns="0" tIns="0" rIns="0" bIns="0" numCol="1" anchor="ctr">
                <a:noAutofit/>
              </a:bodyPr>
              <a:lstStyle>
                <a:lvl1pPr>
                  <a:defRPr>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rPr>
                  <a:t>02</a:t>
                </a:r>
                <a:endParaRPr kumimoji="0" sz="2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mn-lt"/>
                </a:endParaRPr>
              </a:p>
            </p:txBody>
          </p:sp>
          <p:sp>
            <p:nvSpPr>
              <p:cNvPr id="26" name="Shape 33749"/>
              <p:cNvSpPr/>
              <p:nvPr/>
            </p:nvSpPr>
            <p:spPr>
              <a:xfrm>
                <a:off x="1198968" y="523932"/>
                <a:ext cx="1694107" cy="2355869"/>
              </a:xfrm>
              <a:prstGeom prst="rect">
                <a:avLst/>
              </a:prstGeom>
              <a:noFill/>
              <a:ln w="12700" cap="flat">
                <a:noFill/>
                <a:miter lim="400000"/>
              </a:ln>
              <a:effectLst/>
            </p:spPr>
            <p:txBody>
              <a:bodyPr wrap="square" lIns="0" tIns="0" rIns="0" bIns="0" numCol="1" anchor="t">
                <a:noAutofit/>
              </a:bodyPr>
              <a:lstStyle>
                <a:lvl1pPr defTabSz="584200">
                  <a:lnSpc>
                    <a:spcPct val="110000"/>
                  </a:lnSpc>
                  <a:spcBef>
                    <a:spcPts val="3000"/>
                  </a:spcBef>
                  <a:defRPr sz="2000">
                    <a:solidFill>
                      <a:srgbClr val="FFFFFF"/>
                    </a:solidFill>
                    <a:latin typeface="Helvetica Neue Light"/>
                    <a:ea typeface="Helvetica Neue Light"/>
                    <a:cs typeface="Helvetica Neue Light"/>
                    <a:sym typeface="Helvetica Neue Light"/>
                  </a:defRPr>
                </a:lvl1pPr>
              </a:lstStyle>
              <a:p>
                <a:pPr algn="ctr">
                  <a:defRPr/>
                </a:pPr>
                <a:r>
                  <a:rPr lang="zh-CN" altLang="en-US" sz="2800" b="1" kern="0" dirty="0">
                    <a:latin typeface="思源黑体" panose="020B0500000000000000" pitchFamily="34" charset="-122"/>
                    <a:ea typeface="思源黑体" panose="020B0500000000000000" pitchFamily="34" charset="-122"/>
                    <a:cs typeface="Arial" panose="020B0604020202020204" pitchFamily="34" charset="0"/>
                  </a:rPr>
                  <a:t>学生实验探究（宏观）</a:t>
                </a:r>
                <a:endParaRPr lang="en-US" altLang="zh-CN" sz="3600" b="1" kern="0" dirty="0">
                  <a:latin typeface="思源黑体" panose="020B0500000000000000" pitchFamily="34" charset="-122"/>
                  <a:ea typeface="思源黑体" panose="020B0500000000000000" pitchFamily="34" charset="-122"/>
                  <a:cs typeface="Arial" panose="020B0604020202020204" pitchFamily="34" charset="0"/>
                </a:endParaRPr>
              </a:p>
            </p:txBody>
          </p:sp>
        </p:grpSp>
      </p:grpSp>
      <p:sp>
        <p:nvSpPr>
          <p:cNvPr id="2" name="Rectangle 18"/>
          <p:cNvSpPr>
            <a:spLocks noChangeArrowheads="1"/>
          </p:cNvSpPr>
          <p:nvPr/>
        </p:nvSpPr>
        <p:spPr bwMode="auto">
          <a:xfrm>
            <a:off x="1503045" y="273050"/>
            <a:ext cx="268351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五、教学反思</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p:tgtEl>
                                          <p:spTgt spid="42"/>
                                        </p:tgtEl>
                                        <p:attrNameLst>
                                          <p:attrName>ppt_y</p:attrName>
                                        </p:attrNameLst>
                                      </p:cBhvr>
                                      <p:tavLst>
                                        <p:tav tm="0">
                                          <p:val>
                                            <p:strVal val="#ppt_y+#ppt_h*1.125000"/>
                                          </p:val>
                                        </p:tav>
                                        <p:tav tm="100000">
                                          <p:val>
                                            <p:strVal val="#ppt_y"/>
                                          </p:val>
                                        </p:tav>
                                      </p:tavLst>
                                    </p:anim>
                                    <p:animEffect transition="in" filter="wipe(up)">
                                      <p:cBhvr>
                                        <p:cTn id="40" dur="500"/>
                                        <p:tgtEl>
                                          <p:spTgt spid="42"/>
                                        </p:tgtEl>
                                      </p:cBhvr>
                                    </p:animEffect>
                                  </p:childTnLst>
                                </p:cTn>
                              </p:par>
                              <p:par>
                                <p:cTn id="41" presetID="1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p:tgtEl>
                                          <p:spTgt spid="21"/>
                                        </p:tgtEl>
                                        <p:attrNameLst>
                                          <p:attrName>ppt_y</p:attrName>
                                        </p:attrNameLst>
                                      </p:cBhvr>
                                      <p:tavLst>
                                        <p:tav tm="0">
                                          <p:val>
                                            <p:strVal val="#ppt_y+#ppt_h*1.125000"/>
                                          </p:val>
                                        </p:tav>
                                        <p:tav tm="100000">
                                          <p:val>
                                            <p:strVal val="#ppt_y"/>
                                          </p:val>
                                        </p:tav>
                                      </p:tavLst>
                                    </p:anim>
                                    <p:animEffect transition="in" filter="wipe(up)">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bldLvl="0" animBg="1"/>
      <p:bldP spid="40" grpId="1" animBg="1"/>
      <p:bldP spid="41" grpId="0" animBg="1"/>
      <p:bldP spid="41" grpId="1" animBg="1"/>
      <p:bldP spid="42" grpId="0" animBg="1"/>
      <p:bldP spid="4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8"/>
          <p:cNvSpPr>
            <a:spLocks noChangeArrowheads="1"/>
          </p:cNvSpPr>
          <p:nvPr/>
        </p:nvSpPr>
        <p:spPr bwMode="auto">
          <a:xfrm>
            <a:off x="1503045" y="273050"/>
            <a:ext cx="268351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五、教学反思</a:t>
            </a:r>
            <a:endParaRPr lang="zh-CN" altLang="en-US" sz="2800" b="1" spc="300" dirty="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2" name="组合 1"/>
          <p:cNvGrpSpPr/>
          <p:nvPr/>
        </p:nvGrpSpPr>
        <p:grpSpPr>
          <a:xfrm>
            <a:off x="448945" y="1163835"/>
            <a:ext cx="7609840" cy="557015"/>
            <a:chOff x="501143" y="1321175"/>
            <a:chExt cx="5844540" cy="467360"/>
          </a:xfrm>
          <a:effectLst>
            <a:outerShdw blurRad="190500" dist="63500" dir="2700000" algn="tl" rotWithShape="0">
              <a:prstClr val="black">
                <a:alpha val="25000"/>
              </a:prstClr>
            </a:outerShdw>
          </a:effectLst>
        </p:grpSpPr>
        <p:sp>
          <p:nvSpPr>
            <p:cNvPr id="3" name="矩形 2"/>
            <p:cNvSpPr/>
            <p:nvPr/>
          </p:nvSpPr>
          <p:spPr>
            <a:xfrm>
              <a:off x="1111602" y="1321175"/>
              <a:ext cx="4844415" cy="467360"/>
            </a:xfrm>
            <a:prstGeom prst="rect">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4" name="矩形 3"/>
            <p:cNvSpPr/>
            <p:nvPr/>
          </p:nvSpPr>
          <p:spPr>
            <a:xfrm>
              <a:off x="501143" y="1350579"/>
              <a:ext cx="5844540" cy="386275"/>
            </a:xfrm>
            <a:prstGeom prst="rect">
              <a:avLst/>
            </a:prstGeom>
          </p:spPr>
          <p:txBody>
            <a:bodyPr wrap="square">
              <a:spAutoFit/>
            </a:bodyPr>
            <a:p>
              <a:pPr algn="ctr"/>
              <a:r>
                <a:rPr lang="zh-CN" sz="2400" b="1">
                  <a:solidFill>
                    <a:schemeClr val="bg1"/>
                  </a:solidFill>
                  <a:ea typeface="宋体" panose="02010600030101010101" pitchFamily="2" charset="-122"/>
                  <a:sym typeface="+mn-ea"/>
                </a:rPr>
                <a:t>鉴于本节课理论性较强，设计时应注意：</a:t>
              </a:r>
              <a:r>
                <a:rPr lang="en-US" sz="2400">
                  <a:solidFill>
                    <a:schemeClr val="bg1"/>
                  </a:solidFill>
                  <a:latin typeface="宋体" panose="02010600030101010101" pitchFamily="2" charset="-122"/>
                  <a:ea typeface="宋体" panose="02010600030101010101" pitchFamily="2" charset="-122"/>
                  <a:cs typeface="Times New Roman" panose="02020603050405020304" charset="0"/>
                  <a:sym typeface="+mn-ea"/>
                </a:rPr>
                <a:t> </a:t>
              </a:r>
              <a:endParaRPr lang="en-US" altLang="zh-CN" sz="2400" b="1" dirty="0">
                <a:solidFill>
                  <a:schemeClr val="bg1"/>
                </a:solidFill>
                <a:latin typeface="宋体" panose="02010600030101010101" pitchFamily="2" charset="-122"/>
                <a:ea typeface="宋体" panose="02010600030101010101" pitchFamily="2" charset="-122"/>
                <a:cs typeface="Times New Roman" panose="02020603050405020304" charset="0"/>
                <a:sym typeface="+mn-ea"/>
              </a:endParaRPr>
            </a:p>
          </p:txBody>
        </p:sp>
      </p:grpSp>
      <p:grpSp>
        <p:nvGrpSpPr>
          <p:cNvPr id="5" name="组合 4"/>
          <p:cNvGrpSpPr/>
          <p:nvPr/>
        </p:nvGrpSpPr>
        <p:grpSpPr>
          <a:xfrm>
            <a:off x="956310" y="4423410"/>
            <a:ext cx="4310380" cy="530800"/>
            <a:chOff x="628965" y="1321175"/>
            <a:chExt cx="5327052" cy="467360"/>
          </a:xfrm>
          <a:effectLst>
            <a:outerShdw blurRad="190500" dist="63500" dir="2700000" algn="tl" rotWithShape="0">
              <a:prstClr val="black">
                <a:alpha val="25000"/>
              </a:prstClr>
            </a:outerShdw>
          </a:effectLst>
        </p:grpSpPr>
        <p:sp>
          <p:nvSpPr>
            <p:cNvPr id="6" name="矩形 5"/>
            <p:cNvSpPr/>
            <p:nvPr/>
          </p:nvSpPr>
          <p:spPr>
            <a:xfrm>
              <a:off x="1111602" y="1321175"/>
              <a:ext cx="4844415" cy="467360"/>
            </a:xfrm>
            <a:prstGeom prst="rect">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latin typeface="宋体" panose="02010600030101010101" pitchFamily="2" charset="-122"/>
                <a:ea typeface="宋体" panose="02010600030101010101" pitchFamily="2" charset="-122"/>
              </a:endParaRPr>
            </a:p>
          </p:txBody>
        </p:sp>
        <p:sp>
          <p:nvSpPr>
            <p:cNvPr id="7" name="矩形 6"/>
            <p:cNvSpPr/>
            <p:nvPr/>
          </p:nvSpPr>
          <p:spPr>
            <a:xfrm>
              <a:off x="628965" y="1379650"/>
              <a:ext cx="4668231" cy="405352"/>
            </a:xfrm>
            <a:prstGeom prst="rect">
              <a:avLst/>
            </a:prstGeom>
          </p:spPr>
          <p:txBody>
            <a:bodyPr wrap="square">
              <a:spAutoFit/>
            </a:bodyPr>
            <a:p>
              <a:pPr algn="ctr"/>
              <a:r>
                <a:rPr 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可能出现的情况：</a:t>
              </a:r>
              <a:r>
                <a:rPr lang="en-US">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8" name="文本框 7"/>
          <p:cNvSpPr txBox="1"/>
          <p:nvPr/>
        </p:nvSpPr>
        <p:spPr>
          <a:xfrm>
            <a:off x="1266190" y="4890770"/>
            <a:ext cx="7557770" cy="1476375"/>
          </a:xfrm>
          <a:prstGeom prst="rect">
            <a:avLst/>
          </a:prstGeom>
          <a:noFill/>
        </p:spPr>
        <p:txBody>
          <a:bodyPr wrap="square" rtlCol="0" anchor="t">
            <a:spAutoFit/>
          </a:bodyPr>
          <a:p>
            <a:pPr algn="l">
              <a:lnSpc>
                <a:spcPct val="150000"/>
              </a:lnSpc>
              <a:buClrTx/>
              <a:buSzTx/>
              <a:buNone/>
            </a:pPr>
            <a:r>
              <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（1）由于学生自主探究的内容较多，教师在授课中必须精心组织及时调控，否则课堂时间不易控制。</a:t>
            </a:r>
            <a:endPar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50000"/>
              </a:lnSpc>
              <a:buClrTx/>
              <a:buSzTx/>
              <a:buNone/>
            </a:pPr>
            <a:r>
              <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（2）学生对盐类水解离子方程式的书写不能熟练掌。</a:t>
            </a:r>
            <a:endPar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122680" y="1866265"/>
            <a:ext cx="9939655" cy="2399665"/>
          </a:xfrm>
          <a:prstGeom prst="rect">
            <a:avLst/>
          </a:prstGeom>
          <a:noFill/>
        </p:spPr>
        <p:txBody>
          <a:bodyPr wrap="square" rtlCol="0" anchor="t">
            <a:spAutoFit/>
          </a:bodyPr>
          <a:p>
            <a:pPr indent="0" fontAlgn="auto">
              <a:lnSpc>
                <a:spcPct val="150000"/>
              </a:lnSpc>
            </a:pPr>
            <a:r>
              <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（1）体现新课程改革素质教育的理念。   </a:t>
            </a:r>
            <a:endPar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（2）结合实验，由宏观结论引出微观解释，从旧知走入新知，使课堂气氛轻松愉快。  </a:t>
            </a:r>
            <a:endPar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（3）新教材的一个很大特点就是课堂内容和生产生活联系比较密切，将知识讲解与生产生活联系起来，培养学生学以致用的能力。 </a:t>
            </a:r>
            <a:endPar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sym typeface="+mn-ea"/>
              </a:rPr>
              <a:t>（4）运用记忆口诀帮助学生理解和巩固知识。</a:t>
            </a:r>
            <a:endPar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12191980" cy="6857990"/>
          </a:xfrm>
          <a:prstGeom prst="rect">
            <a:avLst/>
          </a:prstGeom>
          <a:solidFill>
            <a:schemeClr val="bg1"/>
          </a:solidFill>
          <a:ln>
            <a:noFill/>
          </a:ln>
        </p:spPr>
      </p:pic>
      <p:grpSp>
        <p:nvGrpSpPr>
          <p:cNvPr id="3" name="组合 2"/>
          <p:cNvGrpSpPr/>
          <p:nvPr/>
        </p:nvGrpSpPr>
        <p:grpSpPr>
          <a:xfrm>
            <a:off x="20" y="342900"/>
            <a:ext cx="7128262" cy="6117432"/>
            <a:chOff x="20" y="342900"/>
            <a:chExt cx="7128262" cy="6117432"/>
          </a:xfrm>
        </p:grpSpPr>
        <p:sp>
          <p:nvSpPr>
            <p:cNvPr id="4" name="星形: 五角 16"/>
            <p:cNvSpPr/>
            <p:nvPr/>
          </p:nvSpPr>
          <p:spPr>
            <a:xfrm>
              <a:off x="342900" y="34290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5" name="星形: 五角 33"/>
            <p:cNvSpPr/>
            <p:nvPr/>
          </p:nvSpPr>
          <p:spPr>
            <a:xfrm>
              <a:off x="1007280" y="46434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6" name="星形: 五角 34"/>
            <p:cNvSpPr/>
            <p:nvPr/>
          </p:nvSpPr>
          <p:spPr>
            <a:xfrm>
              <a:off x="427435" y="99050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7" name="星形: 五角 35"/>
            <p:cNvSpPr/>
            <p:nvPr/>
          </p:nvSpPr>
          <p:spPr>
            <a:xfrm>
              <a:off x="1348979" y="90002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8" name="星形: 五角 36"/>
            <p:cNvSpPr/>
            <p:nvPr/>
          </p:nvSpPr>
          <p:spPr>
            <a:xfrm>
              <a:off x="764392" y="178337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9" name="星形: 五角 37"/>
            <p:cNvSpPr/>
            <p:nvPr/>
          </p:nvSpPr>
          <p:spPr>
            <a:xfrm>
              <a:off x="233944" y="1900263"/>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0" name="星形: 五角 38"/>
            <p:cNvSpPr/>
            <p:nvPr/>
          </p:nvSpPr>
          <p:spPr>
            <a:xfrm>
              <a:off x="20" y="2686137"/>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1" name="星形: 五角 39"/>
            <p:cNvSpPr/>
            <p:nvPr/>
          </p:nvSpPr>
          <p:spPr>
            <a:xfrm>
              <a:off x="5450663" y="5741102"/>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星形: 五角 40"/>
            <p:cNvSpPr/>
            <p:nvPr/>
          </p:nvSpPr>
          <p:spPr>
            <a:xfrm>
              <a:off x="6310312" y="614362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3" name="星形: 五角 41"/>
            <p:cNvSpPr/>
            <p:nvPr/>
          </p:nvSpPr>
          <p:spPr>
            <a:xfrm>
              <a:off x="6885394" y="55911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4" name="星形: 五角 42"/>
            <p:cNvSpPr/>
            <p:nvPr/>
          </p:nvSpPr>
          <p:spPr>
            <a:xfrm>
              <a:off x="3827269" y="6072188"/>
              <a:ext cx="388144" cy="388144"/>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5" name="星形: 五角 43"/>
            <p:cNvSpPr/>
            <p:nvPr/>
          </p:nvSpPr>
          <p:spPr>
            <a:xfrm>
              <a:off x="4864904" y="5476870"/>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6" name="星形: 五角 44"/>
            <p:cNvSpPr/>
            <p:nvPr/>
          </p:nvSpPr>
          <p:spPr>
            <a:xfrm>
              <a:off x="723302" y="4264874"/>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7" name="星形: 五角 45"/>
            <p:cNvSpPr/>
            <p:nvPr/>
          </p:nvSpPr>
          <p:spPr>
            <a:xfrm>
              <a:off x="434589" y="5107572"/>
              <a:ext cx="380989" cy="36929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8" name="星形: 五角 46"/>
            <p:cNvSpPr/>
            <p:nvPr/>
          </p:nvSpPr>
          <p:spPr>
            <a:xfrm>
              <a:off x="1307898" y="5490949"/>
              <a:ext cx="242888" cy="24288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grpSp>
      <p:sp>
        <p:nvSpPr>
          <p:cNvPr id="19" name="出自【趣你的PPT】(微信:qunideppt)：最优质的PPT资源库"/>
          <p:cNvSpPr txBox="1"/>
          <p:nvPr/>
        </p:nvSpPr>
        <p:spPr>
          <a:xfrm>
            <a:off x="3579105" y="2506929"/>
            <a:ext cx="6119636" cy="922020"/>
          </a:xfrm>
          <a:prstGeom prst="rect">
            <a:avLst/>
          </a:prstGeom>
          <a:noFill/>
        </p:spPr>
        <p:txBody>
          <a:bodyPr wrap="square" rtlCol="0">
            <a:spAutoFit/>
          </a:bodyPr>
          <a:lstStyle/>
          <a:p>
            <a:pPr defTabSz="914400"/>
            <a:r>
              <a:rPr lang="zh-CN" altLang="en-US" sz="5400" b="1" spc="300" dirty="0" smtClean="0">
                <a:solidFill>
                  <a:srgbClr val="FD4A3B"/>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感谢</a:t>
            </a:r>
            <a:r>
              <a:rPr lang="zh-CN" altLang="en-US" sz="5400" b="1" spc="300" dirty="0" smtClean="0">
                <a:solidFill>
                  <a:srgbClr val="FD4A3B"/>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rPr>
              <a:t>指导！</a:t>
            </a:r>
            <a:endParaRPr lang="zh-CN" altLang="en-US" sz="5400" b="1" spc="300" dirty="0" smtClean="0">
              <a:solidFill>
                <a:srgbClr val="FD4A3B"/>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69"/>
            <a:ext cx="12192000" cy="6862175"/>
          </a:xfrm>
          <a:prstGeom prst="rect">
            <a:avLst/>
          </a:prstGeom>
        </p:spPr>
      </p:pic>
      <p:sp>
        <p:nvSpPr>
          <p:cNvPr id="6" name="Rectangle 18"/>
          <p:cNvSpPr>
            <a:spLocks noChangeArrowheads="1"/>
          </p:cNvSpPr>
          <p:nvPr/>
        </p:nvSpPr>
        <p:spPr bwMode="auto">
          <a:xfrm>
            <a:off x="2700020" y="1449357"/>
            <a:ext cx="2232025" cy="6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4400" b="1" dirty="0">
                <a:solidFill>
                  <a:srgbClr val="44546A"/>
                </a:solidFill>
                <a:latin typeface="Times New Roman" panose="02020603050405020304" charset="0"/>
                <a:ea typeface="思源黑体" panose="020B0500000000000000" pitchFamily="34" charset="-122"/>
                <a:cs typeface="Times New Roman" panose="02020603050405020304" charset="0"/>
              </a:rPr>
              <a:t>Content</a:t>
            </a:r>
            <a:endParaRPr lang="en-US" altLang="zh-CN" sz="4400" b="1" dirty="0">
              <a:solidFill>
                <a:srgbClr val="44546A"/>
              </a:solidFill>
              <a:latin typeface="Times New Roman" panose="02020603050405020304" charset="0"/>
              <a:ea typeface="思源黑体" panose="020B0500000000000000" pitchFamily="34" charset="-122"/>
              <a:cs typeface="Times New Roman" panose="02020603050405020304" charset="0"/>
            </a:endParaRPr>
          </a:p>
        </p:txBody>
      </p:sp>
      <p:sp>
        <p:nvSpPr>
          <p:cNvPr id="7" name="Rectangle 18"/>
          <p:cNvSpPr>
            <a:spLocks noChangeArrowheads="1"/>
          </p:cNvSpPr>
          <p:nvPr/>
        </p:nvSpPr>
        <p:spPr bwMode="auto">
          <a:xfrm>
            <a:off x="4609799" y="2182921"/>
            <a:ext cx="3564971"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zh-CN" altLang="en-US" sz="2000" b="1" dirty="0">
                <a:solidFill>
                  <a:schemeClr val="tx1">
                    <a:lumMod val="75000"/>
                    <a:lumOff val="25000"/>
                  </a:schemeClr>
                </a:solidFill>
                <a:latin typeface="宋体" panose="02010600030101010101" pitchFamily="2" charset="-122"/>
                <a:ea typeface="宋体" panose="02010600030101010101" pitchFamily="2" charset="-122"/>
              </a:rPr>
              <a:t>一、</a:t>
            </a:r>
            <a:r>
              <a:rPr lang="zh-CN" altLang="en-US" sz="2000" b="1" dirty="0" smtClean="0">
                <a:solidFill>
                  <a:schemeClr val="tx1">
                    <a:lumMod val="75000"/>
                    <a:lumOff val="25000"/>
                  </a:schemeClr>
                </a:solidFill>
                <a:latin typeface="宋体" panose="02010600030101010101" pitchFamily="2" charset="-122"/>
                <a:ea typeface="宋体" panose="02010600030101010101" pitchFamily="2" charset="-122"/>
              </a:rPr>
              <a:t>说教材</a:t>
            </a:r>
            <a:endParaRPr lang="zh-CN" altLang="en-US" sz="2000" b="1" dirty="0" smtClean="0">
              <a:solidFill>
                <a:schemeClr val="tx1">
                  <a:lumMod val="75000"/>
                  <a:lumOff val="25000"/>
                </a:schemeClr>
              </a:solidFill>
              <a:latin typeface="宋体" panose="02010600030101010101" pitchFamily="2" charset="-122"/>
              <a:ea typeface="宋体" panose="02010600030101010101" pitchFamily="2" charset="-122"/>
            </a:endParaRPr>
          </a:p>
        </p:txBody>
      </p:sp>
      <p:sp>
        <p:nvSpPr>
          <p:cNvPr id="8" name="Rectangle 18"/>
          <p:cNvSpPr>
            <a:spLocks noChangeArrowheads="1"/>
          </p:cNvSpPr>
          <p:nvPr/>
        </p:nvSpPr>
        <p:spPr bwMode="auto">
          <a:xfrm>
            <a:off x="4609799" y="2858770"/>
            <a:ext cx="394525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zh-CN" altLang="en-US" sz="2000" b="1"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二、</a:t>
            </a:r>
            <a:r>
              <a:rPr lang="en-US" altLang="zh-CN" sz="2000" b="1"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2000" b="1"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说学生</a:t>
            </a:r>
            <a:endParaRPr lang="zh-CN" altLang="en-US" sz="2000" b="1"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9" name="Rectangle 18"/>
          <p:cNvSpPr>
            <a:spLocks noChangeArrowheads="1"/>
          </p:cNvSpPr>
          <p:nvPr/>
        </p:nvSpPr>
        <p:spPr bwMode="auto">
          <a:xfrm>
            <a:off x="4609799" y="3534203"/>
            <a:ext cx="3564971"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zh-CN" altLang="en-US" sz="2000" b="1" dirty="0">
                <a:solidFill>
                  <a:schemeClr val="tx1">
                    <a:lumMod val="75000"/>
                    <a:lumOff val="25000"/>
                  </a:schemeClr>
                </a:solidFill>
                <a:latin typeface="宋体" panose="02010600030101010101" pitchFamily="2" charset="-122"/>
                <a:ea typeface="宋体" panose="02010600030101010101" pitchFamily="2" charset="-122"/>
              </a:rPr>
              <a:t>三、</a:t>
            </a:r>
            <a:r>
              <a:rPr lang="zh-CN" altLang="en-US" sz="2000" b="1" dirty="0" smtClean="0">
                <a:solidFill>
                  <a:schemeClr val="tx1">
                    <a:lumMod val="75000"/>
                    <a:lumOff val="25000"/>
                  </a:schemeClr>
                </a:solidFill>
                <a:latin typeface="宋体" panose="02010600030101010101" pitchFamily="2" charset="-122"/>
                <a:ea typeface="宋体" panose="02010600030101010101" pitchFamily="2" charset="-122"/>
              </a:rPr>
              <a:t>说教法</a:t>
            </a:r>
            <a:endParaRPr lang="zh-CN" altLang="en-US" sz="2000" b="1" dirty="0" smtClean="0">
              <a:solidFill>
                <a:schemeClr val="tx1">
                  <a:lumMod val="75000"/>
                  <a:lumOff val="25000"/>
                </a:schemeClr>
              </a:solidFill>
              <a:latin typeface="宋体" panose="02010600030101010101" pitchFamily="2" charset="-122"/>
              <a:ea typeface="宋体" panose="02010600030101010101" pitchFamily="2" charset="-122"/>
            </a:endParaRPr>
          </a:p>
        </p:txBody>
      </p:sp>
      <p:sp>
        <p:nvSpPr>
          <p:cNvPr id="10" name="Rectangle 18"/>
          <p:cNvSpPr>
            <a:spLocks noChangeArrowheads="1"/>
          </p:cNvSpPr>
          <p:nvPr/>
        </p:nvSpPr>
        <p:spPr bwMode="auto">
          <a:xfrm>
            <a:off x="4609799" y="4885583"/>
            <a:ext cx="3564971"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eaLnBrk="0" hangingPunct="0">
              <a:lnSpc>
                <a:spcPct val="150000"/>
              </a:lnSpc>
            </a:pPr>
            <a:r>
              <a:rPr lang="zh-CN" altLang="en-US" sz="2000" b="1" dirty="0" smtClean="0">
                <a:solidFill>
                  <a:schemeClr val="tx1">
                    <a:lumMod val="75000"/>
                    <a:lumOff val="25000"/>
                  </a:schemeClr>
                </a:solidFill>
                <a:latin typeface="宋体" panose="02010600030101010101" pitchFamily="2" charset="-122"/>
                <a:ea typeface="宋体" panose="02010600030101010101" pitchFamily="2" charset="-122"/>
              </a:rPr>
              <a:t>五、教学反思</a:t>
            </a:r>
            <a:endParaRPr lang="zh-CN" altLang="en-US" sz="20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2" name="Rectangle 18"/>
          <p:cNvSpPr>
            <a:spLocks noChangeArrowheads="1"/>
          </p:cNvSpPr>
          <p:nvPr/>
        </p:nvSpPr>
        <p:spPr bwMode="auto">
          <a:xfrm>
            <a:off x="4304999" y="4391025"/>
            <a:ext cx="464439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indent="306070" algn="l"/>
            <a:r>
              <a:rPr lang="zh-CN" altLang="en-US" sz="2000" b="1" dirty="0">
                <a:solidFill>
                  <a:schemeClr val="tx1">
                    <a:lumMod val="75000"/>
                    <a:lumOff val="25000"/>
                  </a:schemeClr>
                </a:solidFill>
                <a:latin typeface="宋体" panose="02010600030101010101" pitchFamily="2" charset="-122"/>
                <a:ea typeface="宋体" panose="02010600030101010101" pitchFamily="2" charset="-122"/>
              </a:rPr>
              <a:t>四、</a:t>
            </a:r>
            <a:r>
              <a:rPr lang="zh-CN" altLang="en-US" sz="2000" b="1" dirty="0">
                <a:solidFill>
                  <a:schemeClr val="tx1">
                    <a:lumMod val="75000"/>
                    <a:lumOff val="25000"/>
                  </a:schemeClr>
                </a:solidFill>
                <a:latin typeface="宋体" panose="02010600030101010101" pitchFamily="2" charset="-122"/>
                <a:ea typeface="宋体" panose="02010600030101010101" pitchFamily="2" charset="-122"/>
                <a:sym typeface="+mn-ea"/>
              </a:rPr>
              <a:t>说教学过程</a:t>
            </a:r>
            <a:endParaRPr lang="zh-CN" altLang="en-US" sz="2000" b="1" dirty="0">
              <a:solidFill>
                <a:schemeClr val="tx1">
                  <a:lumMod val="75000"/>
                  <a:lumOff val="25000"/>
                </a:schemeClr>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3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8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3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28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347345" y="1219835"/>
            <a:ext cx="3235960" cy="1746885"/>
          </a:xfrm>
          <a:prstGeom prst="ellipse">
            <a:avLst/>
          </a:prstGeom>
          <a:solidFill>
            <a:srgbClr val="75CBDC"/>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en-US" altLang="zh-CN" sz="2800" b="1">
                <a:latin typeface="宋体" panose="02010600030101010101" pitchFamily="2" charset="-122"/>
                <a:ea typeface="宋体" panose="02010600030101010101" pitchFamily="2" charset="-122"/>
                <a:cs typeface="宋体" panose="02010600030101010101" pitchFamily="2" charset="-122"/>
              </a:rPr>
              <a:t>1、本节课在教材中的地位和作用</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sp>
        <p:nvSpPr>
          <p:cNvPr id="53" name="椭圆 52"/>
          <p:cNvSpPr/>
          <p:nvPr/>
        </p:nvSpPr>
        <p:spPr>
          <a:xfrm>
            <a:off x="4916170" y="2310765"/>
            <a:ext cx="2435860" cy="1746885"/>
          </a:xfrm>
          <a:prstGeom prst="ellipse">
            <a:avLst/>
          </a:prstGeom>
          <a:solidFill>
            <a:srgbClr val="9D77AE"/>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宋体" panose="02010600030101010101" pitchFamily="2" charset="-122"/>
                <a:ea typeface="宋体" panose="02010600030101010101" pitchFamily="2" charset="-122"/>
                <a:cs typeface="宋体" panose="02010600030101010101" pitchFamily="2" charset="-122"/>
              </a:rPr>
              <a:t>2.教学目标</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sp>
        <p:nvSpPr>
          <p:cNvPr id="54" name="椭圆 53"/>
          <p:cNvSpPr/>
          <p:nvPr/>
        </p:nvSpPr>
        <p:spPr>
          <a:xfrm>
            <a:off x="8232775" y="1219835"/>
            <a:ext cx="3409315" cy="1746885"/>
          </a:xfrm>
          <a:prstGeom prst="ellipse">
            <a:avLst/>
          </a:prstGeom>
          <a:solidFill>
            <a:srgbClr val="A4DB73"/>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latin typeface="宋体" panose="02010600030101010101" pitchFamily="2" charset="-122"/>
                <a:ea typeface="宋体" panose="02010600030101010101" pitchFamily="2" charset="-122"/>
                <a:cs typeface="宋体" panose="02010600030101010101" pitchFamily="2" charset="-122"/>
              </a:rPr>
              <a:t>3.教学重难点</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cxnSp>
        <p:nvCxnSpPr>
          <p:cNvPr id="56" name="直接连接符 55"/>
          <p:cNvCxnSpPr>
            <a:stCxn id="52" idx="6"/>
            <a:endCxn id="53" idx="2"/>
          </p:cNvCxnSpPr>
          <p:nvPr/>
        </p:nvCxnSpPr>
        <p:spPr>
          <a:xfrm>
            <a:off x="3583010" y="2093873"/>
            <a:ext cx="1332865" cy="109093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3" idx="6"/>
            <a:endCxn id="54" idx="2"/>
          </p:cNvCxnSpPr>
          <p:nvPr/>
        </p:nvCxnSpPr>
        <p:spPr>
          <a:xfrm flipV="1">
            <a:off x="7352222" y="2093582"/>
            <a:ext cx="880745" cy="109093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MH_SubTitle_1"/>
          <p:cNvSpPr txBox="1">
            <a:spLocks noChangeArrowheads="1"/>
          </p:cNvSpPr>
          <p:nvPr>
            <p:custDataLst>
              <p:tags r:id="rId1"/>
            </p:custDataLst>
          </p:nvPr>
        </p:nvSpPr>
        <p:spPr bwMode="auto">
          <a:xfrm>
            <a:off x="5282565" y="4276725"/>
            <a:ext cx="2069465" cy="323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1</a:t>
            </a: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）知识目标</a:t>
            </a:r>
            <a:endPar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23" name="Rectangle 18"/>
          <p:cNvSpPr>
            <a:spLocks noChangeArrowheads="1"/>
          </p:cNvSpPr>
          <p:nvPr/>
        </p:nvSpPr>
        <p:spPr bwMode="auto">
          <a:xfrm>
            <a:off x="1513205" y="273050"/>
            <a:ext cx="409194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一、教材分析</a:t>
            </a:r>
            <a:r>
              <a:rPr lang="en-US" altLang="zh-CN"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说教材</a:t>
            </a:r>
            <a:endPar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00" name="文本框 99"/>
          <p:cNvSpPr txBox="1"/>
          <p:nvPr/>
        </p:nvSpPr>
        <p:spPr>
          <a:xfrm>
            <a:off x="1047115" y="3491230"/>
            <a:ext cx="3325495" cy="1938020"/>
          </a:xfrm>
          <a:prstGeom prst="rect">
            <a:avLst/>
          </a:prstGeom>
          <a:noFill/>
          <a:ln w="9525">
            <a:noFill/>
          </a:ln>
        </p:spPr>
        <p:txBody>
          <a:bodyPr wrap="square">
            <a:spAutoFit/>
          </a:bodyPr>
          <a:p>
            <a:pPr indent="0"/>
            <a:r>
              <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（1）在学习电离概念和溶液酸碱性的本质原因基础上学习</a:t>
            </a:r>
            <a:endPar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a:p>
            <a:pPr indent="0"/>
            <a:endPar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（2）盐溶液的酸碱性是后续电化学学习的必备基础。</a:t>
            </a:r>
            <a:endParaRPr lang="zh-CN" altLang="en-US" sz="2000" b="1"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2" name="MH_SubTitle_1"/>
          <p:cNvSpPr txBox="1">
            <a:spLocks noChangeArrowheads="1"/>
          </p:cNvSpPr>
          <p:nvPr>
            <p:custDataLst>
              <p:tags r:id="rId2"/>
            </p:custDataLst>
          </p:nvPr>
        </p:nvSpPr>
        <p:spPr bwMode="auto">
          <a:xfrm>
            <a:off x="5282565" y="4739005"/>
            <a:ext cx="2069465" cy="323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）技能目标</a:t>
            </a:r>
            <a:endPar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MH_SubTitle_1"/>
          <p:cNvSpPr txBox="1">
            <a:spLocks noChangeArrowheads="1"/>
          </p:cNvSpPr>
          <p:nvPr>
            <p:custDataLst>
              <p:tags r:id="rId3"/>
            </p:custDataLst>
          </p:nvPr>
        </p:nvSpPr>
        <p:spPr bwMode="auto">
          <a:xfrm>
            <a:off x="5282565" y="5201285"/>
            <a:ext cx="2069465" cy="323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3</a:t>
            </a: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）态度目标</a:t>
            </a:r>
            <a:endPar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4" name="MH_SubTitle_1"/>
          <p:cNvSpPr txBox="1">
            <a:spLocks noChangeArrowheads="1"/>
          </p:cNvSpPr>
          <p:nvPr>
            <p:custDataLst>
              <p:tags r:id="rId4"/>
            </p:custDataLst>
          </p:nvPr>
        </p:nvSpPr>
        <p:spPr bwMode="auto">
          <a:xfrm>
            <a:off x="9137015" y="3491230"/>
            <a:ext cx="2069465" cy="323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1</a:t>
            </a: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）教学重点</a:t>
            </a:r>
            <a:endPar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5" name="MH_SubTitle_1"/>
          <p:cNvSpPr txBox="1">
            <a:spLocks noChangeArrowheads="1"/>
          </p:cNvSpPr>
          <p:nvPr>
            <p:custDataLst>
              <p:tags r:id="rId5"/>
            </p:custDataLst>
          </p:nvPr>
        </p:nvSpPr>
        <p:spPr bwMode="auto">
          <a:xfrm>
            <a:off x="9137015" y="3953510"/>
            <a:ext cx="2069465" cy="323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）教学难点</a:t>
            </a:r>
            <a:endParaRPr lang="zh-CN" altLang="en-US" sz="20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heel(1)">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par>
                          <p:cTn id="34" fill="hold">
                            <p:stCondLst>
                              <p:cond delay="500"/>
                            </p:stCondLst>
                            <p:childTnLst>
                              <p:par>
                                <p:cTn id="35" presetID="21" presetClass="entr" presetSubtype="1"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heel(1)">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53" grpId="0" bldLvl="0" animBg="1"/>
      <p:bldP spid="54" grpId="0" bldLvl="0" animBg="1"/>
      <p:bldP spid="100" grpId="0"/>
      <p:bldP spid="100" grpId="1"/>
      <p:bldP spid="67" grpId="0" bldLvl="0" animBg="1"/>
      <p:bldP spid="2" grpId="0" bldLvl="0" animBg="1"/>
      <p:bldP spid="3" grpId="0" bldLvl="0" animBg="1"/>
      <p:bldP spid="67" grpId="1" animBg="1"/>
      <p:bldP spid="2" grpId="1" animBg="1"/>
      <p:bldP spid="3" grpId="1" animBg="1"/>
      <p:bldP spid="4" grpId="0" bldLvl="0" animBg="1"/>
      <p:bldP spid="5" grpId="0" bldLvl="0" animBg="1"/>
      <p:bldP spid="4" grpId="1"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1495425" y="262890"/>
            <a:ext cx="498729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二、授课对象分析</a:t>
            </a:r>
            <a:r>
              <a:rPr lang="en-US" altLang="zh-CN"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说学生</a:t>
            </a:r>
            <a:endPar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21" name="组合 20"/>
          <p:cNvGrpSpPr/>
          <p:nvPr/>
        </p:nvGrpSpPr>
        <p:grpSpPr>
          <a:xfrm>
            <a:off x="3861910" y="1310050"/>
            <a:ext cx="1753477" cy="2675344"/>
            <a:chOff x="3852385" y="1702315"/>
            <a:chExt cx="1753477" cy="2675344"/>
          </a:xfrm>
          <a:effectLst>
            <a:outerShdw blurRad="190500" dist="63500" dir="2700000" algn="tl" rotWithShape="0">
              <a:prstClr val="black">
                <a:alpha val="25000"/>
              </a:prstClr>
            </a:outerShdw>
          </a:effectLst>
        </p:grpSpPr>
        <p:sp>
          <p:nvSpPr>
            <p:cNvPr id="9" name="Freeform 59"/>
            <p:cNvSpPr>
              <a:spLocks noChangeArrowheads="1"/>
            </p:cNvSpPr>
            <p:nvPr/>
          </p:nvSpPr>
          <p:spPr bwMode="auto">
            <a:xfrm>
              <a:off x="3852385"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0" name="Freeform 60"/>
            <p:cNvSpPr>
              <a:spLocks noChangeArrowheads="1"/>
            </p:cNvSpPr>
            <p:nvPr/>
          </p:nvSpPr>
          <p:spPr bwMode="auto">
            <a:xfrm>
              <a:off x="3969730"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A4D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11" name="Group 21"/>
            <p:cNvGrpSpPr/>
            <p:nvPr/>
          </p:nvGrpSpPr>
          <p:grpSpPr>
            <a:xfrm>
              <a:off x="4194363" y="3546223"/>
              <a:ext cx="972292" cy="647045"/>
              <a:chOff x="5606014" y="7584450"/>
              <a:chExt cx="1585184" cy="1054915"/>
            </a:xfrm>
            <a:solidFill>
              <a:schemeClr val="bg1"/>
            </a:solidFill>
          </p:grpSpPr>
          <p:sp>
            <p:nvSpPr>
              <p:cNvPr id="16" name="Freeform 61"/>
              <p:cNvSpPr>
                <a:spLocks noChangeArrowheads="1"/>
              </p:cNvSpPr>
              <p:nvPr/>
            </p:nvSpPr>
            <p:spPr bwMode="auto">
              <a:xfrm>
                <a:off x="6229155" y="7584450"/>
                <a:ext cx="142120" cy="136647"/>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7" name="Freeform 62"/>
              <p:cNvSpPr>
                <a:spLocks noChangeArrowheads="1"/>
              </p:cNvSpPr>
              <p:nvPr/>
            </p:nvSpPr>
            <p:spPr bwMode="auto">
              <a:xfrm>
                <a:off x="7049078" y="8469923"/>
                <a:ext cx="142120" cy="136647"/>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18" name="Freeform 63"/>
              <p:cNvSpPr>
                <a:spLocks noChangeArrowheads="1"/>
              </p:cNvSpPr>
              <p:nvPr/>
            </p:nvSpPr>
            <p:spPr bwMode="auto">
              <a:xfrm>
                <a:off x="5606014" y="8442593"/>
                <a:ext cx="207714" cy="196772"/>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 name="Freeform 64"/>
              <p:cNvSpPr>
                <a:spLocks noChangeArrowheads="1"/>
              </p:cNvSpPr>
              <p:nvPr/>
            </p:nvSpPr>
            <p:spPr bwMode="auto">
              <a:xfrm>
                <a:off x="6158095" y="8158368"/>
                <a:ext cx="103857" cy="9838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0" name="Freeform 65"/>
              <p:cNvSpPr>
                <a:spLocks noChangeArrowheads="1"/>
              </p:cNvSpPr>
              <p:nvPr/>
            </p:nvSpPr>
            <p:spPr bwMode="auto">
              <a:xfrm>
                <a:off x="6633650" y="7764824"/>
                <a:ext cx="327969" cy="317021"/>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3" name="Group 27"/>
            <p:cNvGrpSpPr/>
            <p:nvPr/>
          </p:nvGrpSpPr>
          <p:grpSpPr>
            <a:xfrm>
              <a:off x="4442465" y="1702315"/>
              <a:ext cx="539789" cy="553173"/>
              <a:chOff x="6010509" y="4578218"/>
              <a:chExt cx="880050" cy="901870"/>
            </a:xfrm>
            <a:solidFill>
              <a:srgbClr val="A4DB73"/>
            </a:solidFill>
          </p:grpSpPr>
          <p:sp>
            <p:nvSpPr>
              <p:cNvPr id="13" name="Freeform 67"/>
              <p:cNvSpPr>
                <a:spLocks noChangeArrowheads="1"/>
              </p:cNvSpPr>
              <p:nvPr/>
            </p:nvSpPr>
            <p:spPr bwMode="auto">
              <a:xfrm>
                <a:off x="6480598" y="5195862"/>
                <a:ext cx="295172" cy="284226"/>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 name="Freeform 69"/>
              <p:cNvSpPr>
                <a:spLocks noChangeArrowheads="1"/>
              </p:cNvSpPr>
              <p:nvPr/>
            </p:nvSpPr>
            <p:spPr bwMode="auto">
              <a:xfrm>
                <a:off x="6010509" y="4687536"/>
                <a:ext cx="393563" cy="377146"/>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 name="Freeform 71"/>
              <p:cNvSpPr>
                <a:spLocks noChangeArrowheads="1"/>
              </p:cNvSpPr>
              <p:nvPr/>
            </p:nvSpPr>
            <p:spPr bwMode="auto">
              <a:xfrm>
                <a:off x="6666447" y="4578218"/>
                <a:ext cx="224112" cy="213169"/>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grpSp>
        <p:nvGrpSpPr>
          <p:cNvPr id="34" name="组合 33"/>
          <p:cNvGrpSpPr/>
          <p:nvPr/>
        </p:nvGrpSpPr>
        <p:grpSpPr>
          <a:xfrm>
            <a:off x="6381576" y="1310050"/>
            <a:ext cx="1753477" cy="2675344"/>
            <a:chOff x="6372051" y="1702315"/>
            <a:chExt cx="1753477" cy="2675344"/>
          </a:xfrm>
          <a:effectLst>
            <a:outerShdw blurRad="190500" dist="63500" dir="2700000" algn="tl" rotWithShape="0">
              <a:prstClr val="black">
                <a:alpha val="25000"/>
              </a:prstClr>
            </a:outerShdw>
          </a:effectLst>
        </p:grpSpPr>
        <p:sp>
          <p:nvSpPr>
            <p:cNvPr id="22" name="Freeform 59"/>
            <p:cNvSpPr>
              <a:spLocks noChangeArrowheads="1"/>
            </p:cNvSpPr>
            <p:nvPr/>
          </p:nvSpPr>
          <p:spPr bwMode="auto">
            <a:xfrm>
              <a:off x="6372051"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3" name="Freeform 60"/>
            <p:cNvSpPr>
              <a:spLocks noChangeArrowheads="1"/>
            </p:cNvSpPr>
            <p:nvPr/>
          </p:nvSpPr>
          <p:spPr bwMode="auto">
            <a:xfrm>
              <a:off x="6489396"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grpSp>
          <p:nvGrpSpPr>
            <p:cNvPr id="24" name="Group 35"/>
            <p:cNvGrpSpPr/>
            <p:nvPr/>
          </p:nvGrpSpPr>
          <p:grpSpPr>
            <a:xfrm>
              <a:off x="6714029" y="3546223"/>
              <a:ext cx="972292" cy="647045"/>
              <a:chOff x="5606014" y="7584450"/>
              <a:chExt cx="1585184" cy="1054915"/>
            </a:xfrm>
            <a:solidFill>
              <a:schemeClr val="bg1"/>
            </a:solidFill>
          </p:grpSpPr>
          <p:sp>
            <p:nvSpPr>
              <p:cNvPr id="29" name="Freeform 61"/>
              <p:cNvSpPr>
                <a:spLocks noChangeArrowheads="1"/>
              </p:cNvSpPr>
              <p:nvPr/>
            </p:nvSpPr>
            <p:spPr bwMode="auto">
              <a:xfrm>
                <a:off x="6229155" y="7584450"/>
                <a:ext cx="142120" cy="136647"/>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0" name="Freeform 62"/>
              <p:cNvSpPr>
                <a:spLocks noChangeArrowheads="1"/>
              </p:cNvSpPr>
              <p:nvPr/>
            </p:nvSpPr>
            <p:spPr bwMode="auto">
              <a:xfrm>
                <a:off x="7049078" y="8469923"/>
                <a:ext cx="142120" cy="136647"/>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1" name="Freeform 63"/>
              <p:cNvSpPr>
                <a:spLocks noChangeArrowheads="1"/>
              </p:cNvSpPr>
              <p:nvPr/>
            </p:nvSpPr>
            <p:spPr bwMode="auto">
              <a:xfrm>
                <a:off x="5606014" y="8442593"/>
                <a:ext cx="207714" cy="196772"/>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2" name="Freeform 64"/>
              <p:cNvSpPr>
                <a:spLocks noChangeArrowheads="1"/>
              </p:cNvSpPr>
              <p:nvPr/>
            </p:nvSpPr>
            <p:spPr bwMode="auto">
              <a:xfrm>
                <a:off x="6158095" y="8158368"/>
                <a:ext cx="103857" cy="9838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3" name="Freeform 65"/>
              <p:cNvSpPr>
                <a:spLocks noChangeArrowheads="1"/>
              </p:cNvSpPr>
              <p:nvPr/>
            </p:nvSpPr>
            <p:spPr bwMode="auto">
              <a:xfrm>
                <a:off x="6633650" y="7764824"/>
                <a:ext cx="327969" cy="317021"/>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25" name="Group 36"/>
            <p:cNvGrpSpPr/>
            <p:nvPr/>
          </p:nvGrpSpPr>
          <p:grpSpPr>
            <a:xfrm>
              <a:off x="6962131" y="1702315"/>
              <a:ext cx="539789" cy="553173"/>
              <a:chOff x="6010509" y="4578218"/>
              <a:chExt cx="880050" cy="901870"/>
            </a:xfrm>
            <a:solidFill>
              <a:srgbClr val="9D77AE"/>
            </a:solidFill>
          </p:grpSpPr>
          <p:sp>
            <p:nvSpPr>
              <p:cNvPr id="26" name="Freeform 67"/>
              <p:cNvSpPr>
                <a:spLocks noChangeArrowheads="1"/>
              </p:cNvSpPr>
              <p:nvPr/>
            </p:nvSpPr>
            <p:spPr bwMode="auto">
              <a:xfrm>
                <a:off x="6480598" y="5195862"/>
                <a:ext cx="295172" cy="284226"/>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7" name="Freeform 69"/>
              <p:cNvSpPr>
                <a:spLocks noChangeArrowheads="1"/>
              </p:cNvSpPr>
              <p:nvPr/>
            </p:nvSpPr>
            <p:spPr bwMode="auto">
              <a:xfrm>
                <a:off x="6010509" y="4687536"/>
                <a:ext cx="393563" cy="377146"/>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28" name="Freeform 71"/>
              <p:cNvSpPr>
                <a:spLocks noChangeArrowheads="1"/>
              </p:cNvSpPr>
              <p:nvPr/>
            </p:nvSpPr>
            <p:spPr bwMode="auto">
              <a:xfrm>
                <a:off x="6666447" y="4578218"/>
                <a:ext cx="224112" cy="213169"/>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grpSp>
        <p:nvGrpSpPr>
          <p:cNvPr id="8" name="组合 7"/>
          <p:cNvGrpSpPr/>
          <p:nvPr/>
        </p:nvGrpSpPr>
        <p:grpSpPr>
          <a:xfrm>
            <a:off x="1378237" y="1310050"/>
            <a:ext cx="1753477" cy="2675344"/>
            <a:chOff x="1368712" y="1702315"/>
            <a:chExt cx="1753477" cy="2675344"/>
          </a:xfrm>
          <a:effectLst>
            <a:outerShdw blurRad="190500" dist="63500" dir="2700000" algn="tl" rotWithShape="0">
              <a:prstClr val="black">
                <a:alpha val="25000"/>
              </a:prstClr>
            </a:outerShdw>
          </a:effectLst>
        </p:grpSpPr>
        <p:sp>
          <p:nvSpPr>
            <p:cNvPr id="48" name="Freeform 59"/>
            <p:cNvSpPr>
              <a:spLocks noChangeArrowheads="1"/>
            </p:cNvSpPr>
            <p:nvPr/>
          </p:nvSpPr>
          <p:spPr bwMode="auto">
            <a:xfrm>
              <a:off x="1368712"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9" name="Freeform 60"/>
            <p:cNvSpPr>
              <a:spLocks noChangeArrowheads="1"/>
            </p:cNvSpPr>
            <p:nvPr/>
          </p:nvSpPr>
          <p:spPr bwMode="auto">
            <a:xfrm>
              <a:off x="1486057"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55" name="Freeform 61"/>
            <p:cNvSpPr>
              <a:spLocks noChangeArrowheads="1"/>
            </p:cNvSpPr>
            <p:nvPr/>
          </p:nvSpPr>
          <p:spPr bwMode="auto">
            <a:xfrm>
              <a:off x="2092901" y="3546223"/>
              <a:ext cx="87171" cy="83814"/>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6" name="Freeform 62"/>
            <p:cNvSpPr>
              <a:spLocks noChangeArrowheads="1"/>
            </p:cNvSpPr>
            <p:nvPr/>
          </p:nvSpPr>
          <p:spPr bwMode="auto">
            <a:xfrm>
              <a:off x="2595811" y="4089339"/>
              <a:ext cx="87171" cy="83814"/>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7" name="Freeform 63"/>
            <p:cNvSpPr>
              <a:spLocks noChangeArrowheads="1"/>
            </p:cNvSpPr>
            <p:nvPr/>
          </p:nvSpPr>
          <p:spPr bwMode="auto">
            <a:xfrm>
              <a:off x="1710690" y="4072575"/>
              <a:ext cx="127404" cy="120693"/>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8" name="Freeform 64"/>
            <p:cNvSpPr>
              <a:spLocks noChangeArrowheads="1"/>
            </p:cNvSpPr>
            <p:nvPr/>
          </p:nvSpPr>
          <p:spPr bwMode="auto">
            <a:xfrm>
              <a:off x="2049316" y="3898243"/>
              <a:ext cx="63702" cy="6034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9" name="Freeform 65"/>
            <p:cNvSpPr>
              <a:spLocks noChangeArrowheads="1"/>
            </p:cNvSpPr>
            <p:nvPr/>
          </p:nvSpPr>
          <p:spPr bwMode="auto">
            <a:xfrm>
              <a:off x="2341003" y="3656858"/>
              <a:ext cx="201164" cy="194449"/>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bg1"/>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2" name="Freeform 67"/>
            <p:cNvSpPr>
              <a:spLocks noChangeArrowheads="1"/>
            </p:cNvSpPr>
            <p:nvPr/>
          </p:nvSpPr>
          <p:spPr bwMode="auto">
            <a:xfrm>
              <a:off x="2247127" y="2081155"/>
              <a:ext cx="181047" cy="174333"/>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rgbClr val="75CBDC"/>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3" name="Freeform 69"/>
            <p:cNvSpPr>
              <a:spLocks noChangeArrowheads="1"/>
            </p:cNvSpPr>
            <p:nvPr/>
          </p:nvSpPr>
          <p:spPr bwMode="auto">
            <a:xfrm>
              <a:off x="1958792" y="1769367"/>
              <a:ext cx="241396" cy="231327"/>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rgbClr val="75CBDC"/>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54" name="Freeform 71"/>
            <p:cNvSpPr>
              <a:spLocks noChangeArrowheads="1"/>
            </p:cNvSpPr>
            <p:nvPr/>
          </p:nvSpPr>
          <p:spPr bwMode="auto">
            <a:xfrm>
              <a:off x="2361119" y="1702315"/>
              <a:ext cx="137462" cy="130750"/>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rgbClr val="75CBDC"/>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sp>
        <p:nvSpPr>
          <p:cNvPr id="71" name="MH_SubTitle_1"/>
          <p:cNvSpPr txBox="1">
            <a:spLocks noChangeArrowheads="1"/>
          </p:cNvSpPr>
          <p:nvPr>
            <p:custDataLst>
              <p:tags r:id="rId1"/>
            </p:custDataLst>
          </p:nvPr>
        </p:nvSpPr>
        <p:spPr bwMode="auto">
          <a:xfrm>
            <a:off x="749935" y="4215765"/>
            <a:ext cx="2784475" cy="2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en-US" altLang="zh-CN" sz="24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rPr>
              <a:t>1.年龄层次分析</a:t>
            </a:r>
            <a:endParaRPr lang="en-US" altLang="zh-CN" sz="24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74" name="MH_SubTitle_1"/>
          <p:cNvSpPr txBox="1">
            <a:spLocks noChangeArrowheads="1"/>
          </p:cNvSpPr>
          <p:nvPr>
            <p:custDataLst>
              <p:tags r:id="rId2"/>
            </p:custDataLst>
          </p:nvPr>
        </p:nvSpPr>
        <p:spPr bwMode="auto">
          <a:xfrm>
            <a:off x="3428365" y="4215765"/>
            <a:ext cx="2799715" cy="46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en-US" altLang="zh-CN" sz="24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rPr>
              <a:t>2.学习态度分析</a:t>
            </a:r>
            <a:endParaRPr lang="en-US" altLang="zh-CN" sz="24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77" name="MH_SubTitle_1"/>
          <p:cNvSpPr txBox="1">
            <a:spLocks noChangeArrowheads="1"/>
          </p:cNvSpPr>
          <p:nvPr>
            <p:custDataLst>
              <p:tags r:id="rId3"/>
            </p:custDataLst>
          </p:nvPr>
        </p:nvSpPr>
        <p:spPr bwMode="auto">
          <a:xfrm>
            <a:off x="6127115" y="4215765"/>
            <a:ext cx="2506980" cy="286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en-US" altLang="zh-CN" sz="24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rPr>
              <a:t>3.学习基础分析</a:t>
            </a:r>
            <a:endParaRPr lang="en-US" altLang="zh-CN" sz="24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grpSp>
        <p:nvGrpSpPr>
          <p:cNvPr id="47" name="组合 46"/>
          <p:cNvGrpSpPr/>
          <p:nvPr/>
        </p:nvGrpSpPr>
        <p:grpSpPr>
          <a:xfrm>
            <a:off x="8918390" y="1310050"/>
            <a:ext cx="1753477" cy="2675344"/>
            <a:chOff x="8918390" y="1702315"/>
            <a:chExt cx="1753477" cy="2675344"/>
          </a:xfrm>
          <a:effectLst>
            <a:outerShdw blurRad="190500" dist="63500" dir="2700000" algn="tl" rotWithShape="0">
              <a:prstClr val="black">
                <a:alpha val="25000"/>
              </a:prstClr>
            </a:outerShdw>
          </a:effectLst>
        </p:grpSpPr>
        <p:sp>
          <p:nvSpPr>
            <p:cNvPr id="35" name="Freeform 59"/>
            <p:cNvSpPr>
              <a:spLocks noChangeArrowheads="1"/>
            </p:cNvSpPr>
            <p:nvPr/>
          </p:nvSpPr>
          <p:spPr bwMode="auto">
            <a:xfrm>
              <a:off x="8918390" y="2419763"/>
              <a:ext cx="1753477" cy="1957896"/>
            </a:xfrm>
            <a:custGeom>
              <a:avLst/>
              <a:gdLst>
                <a:gd name="G0" fmla="+- 1 0 0"/>
                <a:gd name="G1" fmla="+- 1 0 0"/>
                <a:gd name="G2" fmla="+- 1 0 0"/>
                <a:gd name="G3" fmla="+- 1 0 0"/>
                <a:gd name="G4" fmla="+- 1 0 0"/>
                <a:gd name="G5" fmla="+- 1 0 0"/>
                <a:gd name="G6" fmla="+- 2509 0 0"/>
                <a:gd name="G7" fmla="+- 2408 0 0"/>
                <a:gd name="G8" fmla="+- 2313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0"/>
                <a:gd name="G47" fmla="+- 1 0 0"/>
                <a:gd name="G48" fmla="+- 1 0 0"/>
                <a:gd name="G49" fmla="+- 1 0 0"/>
                <a:gd name="G50" fmla="+- 1 0 0"/>
                <a:gd name="G51" fmla="+- 1 0 0"/>
                <a:gd name="G52" fmla="+- 1 0 0"/>
                <a:gd name="G53" fmla="+- 1 0 0"/>
                <a:gd name="G54" fmla="+- 1 0 0"/>
                <a:gd name="G55" fmla="+- 1 0 0"/>
                <a:gd name="G56" fmla="+- 1 0 0"/>
                <a:gd name="G57" fmla="*/ 1 0 0"/>
                <a:gd name="T0" fmla="*/ 2315 256 1"/>
                <a:gd name="T1" fmla="*/ 0 256 1"/>
                <a:gd name="G58" fmla="+- 0 T0 T1"/>
                <a:gd name="G59" fmla="sin G57 G58"/>
                <a:gd name="G60" fmla="*/ 1 0 0"/>
                <a:gd name="T2" fmla="*/ 2410 256 1"/>
                <a:gd name="T3" fmla="*/ 0 256 1"/>
                <a:gd name="G61" fmla="+- 0 T2 T3"/>
                <a:gd name="G62" fmla="sin G60 G61"/>
                <a:gd name="G63" fmla="*/ 1 0 0"/>
                <a:gd name="T4" fmla="*/ 2511 256 1"/>
                <a:gd name="T5" fmla="*/ 0 256 1"/>
                <a:gd name="G64" fmla="+- 0 T4 T5"/>
                <a:gd name="G65" fmla="sin G63 G64"/>
                <a:gd name="G66" fmla="+- 1 0 0"/>
                <a:gd name="G67" fmla="+- 1 0 0"/>
                <a:gd name="T6" fmla="*/ 471 w 2314"/>
                <a:gd name="T7" fmla="*/ 585 h 2586"/>
                <a:gd name="T8" fmla="*/ 471 w 2314"/>
                <a:gd name="T9" fmla="*/ 585 h 2586"/>
                <a:gd name="T10" fmla="*/ 53 w 2314"/>
                <a:gd name="T11" fmla="*/ 584 h 2586"/>
                <a:gd name="T12" fmla="*/ 0 w 2314"/>
                <a:gd name="T13" fmla="*/ 545 h 2586"/>
                <a:gd name="T14" fmla="*/ 11 w 2314"/>
                <a:gd name="T15" fmla="*/ 507 h 2586"/>
                <a:gd name="T16" fmla="*/ 183 w 2314"/>
                <a:gd name="T17" fmla="*/ 224 h 2586"/>
                <a:gd name="T18" fmla="*/ 183 w 2314"/>
                <a:gd name="T19" fmla="*/ 40 h 2586"/>
                <a:gd name="T20" fmla="*/ 165 w 2314"/>
                <a:gd name="T21" fmla="*/ 7 h 2586"/>
                <a:gd name="T22" fmla="*/ 178 w 2314"/>
                <a:gd name="T23" fmla="*/ 1 h 2586"/>
                <a:gd name="T24" fmla="*/ 180 w 2314"/>
                <a:gd name="T25" fmla="*/ 1 h 2586"/>
                <a:gd name="T26" fmla="*/ 188 w 2314"/>
                <a:gd name="T27" fmla="*/ 0 h 2586"/>
                <a:gd name="T28" fmla="*/ 199 w 2314"/>
                <a:gd name="T29" fmla="*/ 1 h 2586"/>
                <a:gd name="T30" fmla="*/ 327 w 2314"/>
                <a:gd name="T31" fmla="*/ 1 h 2586"/>
                <a:gd name="T32" fmla="*/ 338 w 2314"/>
                <a:gd name="T33" fmla="*/ 0 h 2586"/>
                <a:gd name="T34" fmla="*/ 345 w 2314"/>
                <a:gd name="T35" fmla="*/ 1 h 2586"/>
                <a:gd name="T36" fmla="*/ 347 w 2314"/>
                <a:gd name="T37" fmla="*/ 1 h 2586"/>
                <a:gd name="T38" fmla="*/ 361 w 2314"/>
                <a:gd name="T39" fmla="*/ 8 h 2586"/>
                <a:gd name="T40" fmla="*/ 343 w 2314"/>
                <a:gd name="T41" fmla="*/ 40 h 2586"/>
                <a:gd name="T42" fmla="*/ 342 w 2314"/>
                <a:gd name="T43" fmla="*/ 224 h 2586"/>
                <a:gd name="T44" fmla="*/ 513 w 2314"/>
                <a:gd name="T45" fmla="*/ 508 h 2586"/>
                <a:gd name="T46" fmla="*/ 524 w 2314"/>
                <a:gd name="T47" fmla="*/ 545 h 2586"/>
                <a:gd name="T48" fmla="*/ 471 w 2314"/>
                <a:gd name="T49" fmla="*/ 585 h 2586"/>
              </a:gdLst>
              <a:ahLst/>
              <a:cxnLst>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4" h="2586">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chemeClr val="bg1">
                <a:lumMod val="85000"/>
              </a:schemeClr>
            </a:solid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36" name="Freeform 60"/>
            <p:cNvSpPr>
              <a:spLocks noChangeArrowheads="1"/>
            </p:cNvSpPr>
            <p:nvPr/>
          </p:nvSpPr>
          <p:spPr bwMode="auto">
            <a:xfrm>
              <a:off x="9035735" y="3341718"/>
              <a:ext cx="1535549" cy="972243"/>
            </a:xfrm>
            <a:custGeom>
              <a:avLst/>
              <a:gdLst>
                <a:gd name="G0" fmla="+- 1 0 0"/>
                <a:gd name="G1" fmla="+- 1 0 0"/>
                <a:gd name="G2" fmla="+- 1 0 0"/>
                <a:gd name="G3" fmla="+- 1 0 0"/>
                <a:gd name="G4" fmla="+- 1 0 0"/>
                <a:gd name="G5" fmla="+- 1 0 0"/>
                <a:gd name="G6" fmla="+- 1104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161 w 2027"/>
                <a:gd name="T1" fmla="*/ 0 h 1287"/>
                <a:gd name="T2" fmla="*/ 161 w 2027"/>
                <a:gd name="T3" fmla="*/ 0 h 1287"/>
                <a:gd name="T4" fmla="*/ 11 w 2027"/>
                <a:gd name="T5" fmla="*/ 229 h 1287"/>
                <a:gd name="T6" fmla="*/ 5 w 2027"/>
                <a:gd name="T7" fmla="*/ 265 h 1287"/>
                <a:gd name="T8" fmla="*/ 63 w 2027"/>
                <a:gd name="T9" fmla="*/ 289 h 1287"/>
                <a:gd name="T10" fmla="*/ 414 w 2027"/>
                <a:gd name="T11" fmla="*/ 290 h 1287"/>
                <a:gd name="T12" fmla="*/ 453 w 2027"/>
                <a:gd name="T13" fmla="*/ 266 h 1287"/>
                <a:gd name="T14" fmla="*/ 430 w 2027"/>
                <a:gd name="T15" fmla="*/ 201 h 1287"/>
                <a:gd name="T16" fmla="*/ 307 w 2027"/>
                <a:gd name="T17" fmla="*/ 0 h 1287"/>
                <a:gd name="T18" fmla="*/ 161 w 2027"/>
                <a:gd name="T19"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287">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37" name="Group 56"/>
            <p:cNvGrpSpPr/>
            <p:nvPr/>
          </p:nvGrpSpPr>
          <p:grpSpPr>
            <a:xfrm>
              <a:off x="9260368" y="3546223"/>
              <a:ext cx="972292" cy="647045"/>
              <a:chOff x="5606014" y="7584450"/>
              <a:chExt cx="1585184" cy="1054915"/>
            </a:xfrm>
            <a:solidFill>
              <a:schemeClr val="bg1"/>
            </a:solidFill>
          </p:grpSpPr>
          <p:sp>
            <p:nvSpPr>
              <p:cNvPr id="42" name="Freeform 61"/>
              <p:cNvSpPr>
                <a:spLocks noChangeArrowheads="1"/>
              </p:cNvSpPr>
              <p:nvPr/>
            </p:nvSpPr>
            <p:spPr bwMode="auto">
              <a:xfrm>
                <a:off x="6229155" y="7584450"/>
                <a:ext cx="142120" cy="136647"/>
              </a:xfrm>
              <a:custGeom>
                <a:avLst/>
                <a:gdLst>
                  <a:gd name="G0" fmla="+- 59 0 0"/>
                  <a:gd name="G1" fmla="+- 59 0 0"/>
                  <a:gd name="G2" fmla="+- 25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7"/>
                  <a:gd name="T2" fmla="*/ 0 w 124"/>
                  <a:gd name="T3" fmla="*/ 13 h 117"/>
                  <a:gd name="T4" fmla="*/ 14 w 124"/>
                  <a:gd name="T5" fmla="*/ 0 h 117"/>
                  <a:gd name="T6" fmla="*/ 27 w 124"/>
                  <a:gd name="T7" fmla="*/ 13 h 117"/>
                  <a:gd name="T8" fmla="*/ 14 w 124"/>
                  <a:gd name="T9" fmla="*/ 26 h 117"/>
                  <a:gd name="T10" fmla="*/ 0 w 124"/>
                  <a:gd name="T11" fmla="*/ 13 h 117"/>
                </a:gdLst>
                <a:ahLst/>
                <a:cxnLst>
                  <a:cxn ang="0">
                    <a:pos x="T0" y="T1"/>
                  </a:cxn>
                  <a:cxn ang="0">
                    <a:pos x="T2" y="T3"/>
                  </a:cxn>
                  <a:cxn ang="0">
                    <a:pos x="T4" y="T5"/>
                  </a:cxn>
                  <a:cxn ang="0">
                    <a:pos x="T6" y="T7"/>
                  </a:cxn>
                  <a:cxn ang="0">
                    <a:pos x="T8" y="T9"/>
                  </a:cxn>
                  <a:cxn ang="0">
                    <a:pos x="T10" y="T11"/>
                  </a:cxn>
                </a:cxnLst>
                <a:rect l="0" t="0" r="r" b="b"/>
                <a:pathLst>
                  <a:path w="124" h="117">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3" name="Freeform 62"/>
              <p:cNvSpPr>
                <a:spLocks noChangeArrowheads="1"/>
              </p:cNvSpPr>
              <p:nvPr/>
            </p:nvSpPr>
            <p:spPr bwMode="auto">
              <a:xfrm>
                <a:off x="7049078" y="8469923"/>
                <a:ext cx="142120" cy="136647"/>
              </a:xfrm>
              <a:custGeom>
                <a:avLst/>
                <a:gdLst>
                  <a:gd name="G0" fmla="+- 59 0 0"/>
                  <a:gd name="G1" fmla="+- 59 0 0"/>
                  <a:gd name="G2" fmla="+- 26 0 0"/>
                  <a:gd name="G3" fmla="+- 1 0 0"/>
                  <a:gd name="G4" fmla="+- 1 0 0"/>
                  <a:gd name="G5" fmla="+- 1 0 0"/>
                  <a:gd name="G6" fmla="+- 1 0 0"/>
                  <a:gd name="G7" fmla="+- 1 0 0"/>
                  <a:gd name="G8" fmla="+- 1 0 0"/>
                  <a:gd name="G9" fmla="+- 1 0 0"/>
                  <a:gd name="G10" fmla="+- 1 0 0"/>
                  <a:gd name="G11" fmla="+- 1 0 0"/>
                  <a:gd name="G12" fmla="+- 91 0 0"/>
                  <a:gd name="G13" fmla="+- 59 0 0"/>
                  <a:gd name="T0" fmla="*/ 0 w 124"/>
                  <a:gd name="T1" fmla="*/ 13 h 119"/>
                  <a:gd name="T2" fmla="*/ 0 w 124"/>
                  <a:gd name="T3" fmla="*/ 13 h 119"/>
                  <a:gd name="T4" fmla="*/ 13 w 124"/>
                  <a:gd name="T5" fmla="*/ 0 h 119"/>
                  <a:gd name="T6" fmla="*/ 27 w 124"/>
                  <a:gd name="T7" fmla="*/ 13 h 119"/>
                  <a:gd name="T8" fmla="*/ 13 w 124"/>
                  <a:gd name="T9" fmla="*/ 26 h 119"/>
                  <a:gd name="T10" fmla="*/ 0 w 124"/>
                  <a:gd name="T11" fmla="*/ 13 h 119"/>
                </a:gdLst>
                <a:ahLst/>
                <a:cxnLst>
                  <a:cxn ang="0">
                    <a:pos x="T0" y="T1"/>
                  </a:cxn>
                  <a:cxn ang="0">
                    <a:pos x="T2" y="T3"/>
                  </a:cxn>
                  <a:cxn ang="0">
                    <a:pos x="T4" y="T5"/>
                  </a:cxn>
                  <a:cxn ang="0">
                    <a:pos x="T6" y="T7"/>
                  </a:cxn>
                  <a:cxn ang="0">
                    <a:pos x="T8" y="T9"/>
                  </a:cxn>
                  <a:cxn ang="0">
                    <a:pos x="T10" y="T11"/>
                  </a:cxn>
                </a:cxnLst>
                <a:rect l="0" t="0" r="r" b="b"/>
                <a:pathLst>
                  <a:path w="124" h="119">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4" name="Freeform 63"/>
              <p:cNvSpPr>
                <a:spLocks noChangeArrowheads="1"/>
              </p:cNvSpPr>
              <p:nvPr/>
            </p:nvSpPr>
            <p:spPr bwMode="auto">
              <a:xfrm>
                <a:off x="5606014" y="8442593"/>
                <a:ext cx="207714" cy="196772"/>
              </a:xfrm>
              <a:custGeom>
                <a:avLst/>
                <a:gdLst>
                  <a:gd name="G0" fmla="+- 82 0 0"/>
                  <a:gd name="G1" fmla="+- 82 0 0"/>
                  <a:gd name="G2" fmla="+- 37 0 0"/>
                  <a:gd name="G3" fmla="+- 1 0 0"/>
                  <a:gd name="G4" fmla="+- 1 0 0"/>
                  <a:gd name="G5" fmla="+- 1 0 0"/>
                  <a:gd name="G6" fmla="+- 1 0 0"/>
                  <a:gd name="G7" fmla="+- 1 0 0"/>
                  <a:gd name="G8" fmla="+- 1 0 0"/>
                  <a:gd name="G9" fmla="+- 1 0 0"/>
                  <a:gd name="G10" fmla="+- 1 0 0"/>
                  <a:gd name="G11" fmla="+- 1 0 0"/>
                  <a:gd name="G12" fmla="+- 128 0 0"/>
                  <a:gd name="G13" fmla="+- 82 0 0"/>
                  <a:gd name="T0" fmla="*/ 0 w 175"/>
                  <a:gd name="T1" fmla="*/ 18 h 166"/>
                  <a:gd name="T2" fmla="*/ 0 w 175"/>
                  <a:gd name="T3" fmla="*/ 18 h 166"/>
                  <a:gd name="T4" fmla="*/ 20 w 175"/>
                  <a:gd name="T5" fmla="*/ 0 h 166"/>
                  <a:gd name="T6" fmla="*/ 39 w 175"/>
                  <a:gd name="T7" fmla="*/ 18 h 166"/>
                  <a:gd name="T8" fmla="*/ 20 w 175"/>
                  <a:gd name="T9" fmla="*/ 37 h 166"/>
                  <a:gd name="T10" fmla="*/ 0 w 175"/>
                  <a:gd name="T11" fmla="*/ 18 h 166"/>
                </a:gdLst>
                <a:ahLst/>
                <a:cxnLst>
                  <a:cxn ang="0">
                    <a:pos x="T0" y="T1"/>
                  </a:cxn>
                  <a:cxn ang="0">
                    <a:pos x="T2" y="T3"/>
                  </a:cxn>
                  <a:cxn ang="0">
                    <a:pos x="T4" y="T5"/>
                  </a:cxn>
                  <a:cxn ang="0">
                    <a:pos x="T6" y="T7"/>
                  </a:cxn>
                  <a:cxn ang="0">
                    <a:pos x="T8" y="T9"/>
                  </a:cxn>
                  <a:cxn ang="0">
                    <a:pos x="T10" y="T11"/>
                  </a:cxn>
                </a:cxnLst>
                <a:rect l="0" t="0" r="r" b="b"/>
                <a:pathLst>
                  <a:path w="175" h="166">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5" name="Freeform 64"/>
              <p:cNvSpPr>
                <a:spLocks noChangeArrowheads="1"/>
              </p:cNvSpPr>
              <p:nvPr/>
            </p:nvSpPr>
            <p:spPr bwMode="auto">
              <a:xfrm>
                <a:off x="6158095" y="8158368"/>
                <a:ext cx="103857" cy="98386"/>
              </a:xfrm>
              <a:custGeom>
                <a:avLst/>
                <a:gdLst>
                  <a:gd name="G0" fmla="+- 44 0 0"/>
                  <a:gd name="G1" fmla="+- 44 0 0"/>
                  <a:gd name="G2" fmla="+- 18 0 0"/>
                  <a:gd name="G3" fmla="+- 1 0 0"/>
                  <a:gd name="G4" fmla="+- 1 0 0"/>
                  <a:gd name="G5" fmla="+- 1 0 0"/>
                  <a:gd name="G6" fmla="+- 1 0 0"/>
                  <a:gd name="G7" fmla="+- 1 0 0"/>
                  <a:gd name="G8" fmla="+- 1 0 0"/>
                  <a:gd name="G9" fmla="+- 1 0 0"/>
                  <a:gd name="G10" fmla="+- 1 0 0"/>
                  <a:gd name="G11" fmla="+- 1 0 0"/>
                  <a:gd name="G12" fmla="+- 67 0 0"/>
                  <a:gd name="G13" fmla="+- 44 0 0"/>
                  <a:gd name="T0" fmla="*/ 0 w 92"/>
                  <a:gd name="T1" fmla="*/ 10 h 88"/>
                  <a:gd name="T2" fmla="*/ 0 w 92"/>
                  <a:gd name="T3" fmla="*/ 10 h 88"/>
                  <a:gd name="T4" fmla="*/ 10 w 92"/>
                  <a:gd name="T5" fmla="*/ 0 h 88"/>
                  <a:gd name="T6" fmla="*/ 20 w 92"/>
                  <a:gd name="T7" fmla="*/ 10 h 88"/>
                  <a:gd name="T8" fmla="*/ 10 w 92"/>
                  <a:gd name="T9" fmla="*/ 19 h 88"/>
                  <a:gd name="T10" fmla="*/ 0 w 92"/>
                  <a:gd name="T11" fmla="*/ 10 h 88"/>
                </a:gdLst>
                <a:ahLst/>
                <a:cxnLst>
                  <a:cxn ang="0">
                    <a:pos x="T0" y="T1"/>
                  </a:cxn>
                  <a:cxn ang="0">
                    <a:pos x="T2" y="T3"/>
                  </a:cxn>
                  <a:cxn ang="0">
                    <a:pos x="T4" y="T5"/>
                  </a:cxn>
                  <a:cxn ang="0">
                    <a:pos x="T6" y="T7"/>
                  </a:cxn>
                  <a:cxn ang="0">
                    <a:pos x="T8" y="T9"/>
                  </a:cxn>
                  <a:cxn ang="0">
                    <a:pos x="T10" y="T11"/>
                  </a:cxn>
                </a:cxnLst>
                <a:rect l="0" t="0" r="r" b="b"/>
                <a:pathLst>
                  <a:path w="92" h="88">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6" name="Freeform 65"/>
              <p:cNvSpPr>
                <a:spLocks noChangeArrowheads="1"/>
              </p:cNvSpPr>
              <p:nvPr/>
            </p:nvSpPr>
            <p:spPr bwMode="auto">
              <a:xfrm>
                <a:off x="6633650" y="7764824"/>
                <a:ext cx="327969" cy="317021"/>
              </a:xfrm>
              <a:custGeom>
                <a:avLst/>
                <a:gdLst>
                  <a:gd name="G0" fmla="+- 130 0 0"/>
                  <a:gd name="G1" fmla="+- 130 0 0"/>
                  <a:gd name="G2" fmla="+- 57 0 0"/>
                  <a:gd name="G3" fmla="+- 1 0 0"/>
                  <a:gd name="G4" fmla="+- 1 0 0"/>
                  <a:gd name="G5" fmla="+- 1 0 0"/>
                  <a:gd name="G6" fmla="+- 1 0 0"/>
                  <a:gd name="G7" fmla="+- 1 0 0"/>
                  <a:gd name="G8" fmla="+- 1 0 0"/>
                  <a:gd name="G9" fmla="+- 1 0 0"/>
                  <a:gd name="G10" fmla="+- 1 0 0"/>
                  <a:gd name="G11" fmla="+- 1 0 0"/>
                  <a:gd name="G12" fmla="+- 202 0 0"/>
                  <a:gd name="G13" fmla="+- 130 0 0"/>
                  <a:gd name="T0" fmla="*/ 0 w 275"/>
                  <a:gd name="T1" fmla="*/ 29 h 263"/>
                  <a:gd name="T2" fmla="*/ 0 w 275"/>
                  <a:gd name="T3" fmla="*/ 29 h 263"/>
                  <a:gd name="T4" fmla="*/ 30 w 275"/>
                  <a:gd name="T5" fmla="*/ 0 h 263"/>
                  <a:gd name="T6" fmla="*/ 61 w 275"/>
                  <a:gd name="T7" fmla="*/ 29 h 263"/>
                  <a:gd name="T8" fmla="*/ 30 w 275"/>
                  <a:gd name="T9" fmla="*/ 59 h 263"/>
                  <a:gd name="T10" fmla="*/ 0 w 275"/>
                  <a:gd name="T11" fmla="*/ 29 h 263"/>
                </a:gdLst>
                <a:ahLst/>
                <a:cxnLst>
                  <a:cxn ang="0">
                    <a:pos x="T0" y="T1"/>
                  </a:cxn>
                  <a:cxn ang="0">
                    <a:pos x="T2" y="T3"/>
                  </a:cxn>
                  <a:cxn ang="0">
                    <a:pos x="T4" y="T5"/>
                  </a:cxn>
                  <a:cxn ang="0">
                    <a:pos x="T6" y="T7"/>
                  </a:cxn>
                  <a:cxn ang="0">
                    <a:pos x="T8" y="T9"/>
                  </a:cxn>
                  <a:cxn ang="0">
                    <a:pos x="T10" y="T11"/>
                  </a:cxn>
                </a:cxnLst>
                <a:rect l="0" t="0" r="r" b="b"/>
                <a:pathLst>
                  <a:path w="275" h="263">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nvGrpSpPr>
            <p:cNvPr id="38" name="Group 57"/>
            <p:cNvGrpSpPr/>
            <p:nvPr/>
          </p:nvGrpSpPr>
          <p:grpSpPr>
            <a:xfrm>
              <a:off x="9508470" y="1702315"/>
              <a:ext cx="539789" cy="553173"/>
              <a:chOff x="6010509" y="4578218"/>
              <a:chExt cx="880050" cy="901870"/>
            </a:xfrm>
            <a:solidFill>
              <a:srgbClr val="FEBB38"/>
            </a:solidFill>
          </p:grpSpPr>
          <p:sp>
            <p:nvSpPr>
              <p:cNvPr id="39" name="Freeform 67"/>
              <p:cNvSpPr>
                <a:spLocks noChangeArrowheads="1"/>
              </p:cNvSpPr>
              <p:nvPr/>
            </p:nvSpPr>
            <p:spPr bwMode="auto">
              <a:xfrm>
                <a:off x="6480598" y="5195862"/>
                <a:ext cx="295172" cy="284226"/>
              </a:xfrm>
              <a:custGeom>
                <a:avLst/>
                <a:gdLst>
                  <a:gd name="G0" fmla="+- 118 0 0"/>
                  <a:gd name="G1" fmla="+- 118 0 0"/>
                  <a:gd name="G2" fmla="+- 54 0 0"/>
                  <a:gd name="G3" fmla="+- 1 0 0"/>
                  <a:gd name="G4" fmla="+- 1 0 0"/>
                  <a:gd name="G5" fmla="+- 1 0 0"/>
                  <a:gd name="G6" fmla="+- 1 0 0"/>
                  <a:gd name="G7" fmla="+- 1 0 0"/>
                  <a:gd name="G8" fmla="+- 1 0 0"/>
                  <a:gd name="G9" fmla="+- 1 0 0"/>
                  <a:gd name="G10" fmla="+- 1 0 0"/>
                  <a:gd name="G11" fmla="+- 1 0 0"/>
                  <a:gd name="G12" fmla="+- 184 0 0"/>
                  <a:gd name="G13" fmla="+- 118 0 0"/>
                  <a:gd name="T0" fmla="*/ 0 w 247"/>
                  <a:gd name="T1" fmla="*/ 26 h 237"/>
                  <a:gd name="T2" fmla="*/ 0 w 247"/>
                  <a:gd name="T3" fmla="*/ 26 h 237"/>
                  <a:gd name="T4" fmla="*/ 27 w 247"/>
                  <a:gd name="T5" fmla="*/ 0 h 237"/>
                  <a:gd name="T6" fmla="*/ 55 w 247"/>
                  <a:gd name="T7" fmla="*/ 26 h 237"/>
                  <a:gd name="T8" fmla="*/ 27 w 247"/>
                  <a:gd name="T9" fmla="*/ 53 h 237"/>
                  <a:gd name="T10" fmla="*/ 0 w 247"/>
                  <a:gd name="T11" fmla="*/ 26 h 237"/>
                </a:gdLst>
                <a:ahLst/>
                <a:cxnLst>
                  <a:cxn ang="0">
                    <a:pos x="T0" y="T1"/>
                  </a:cxn>
                  <a:cxn ang="0">
                    <a:pos x="T2" y="T3"/>
                  </a:cxn>
                  <a:cxn ang="0">
                    <a:pos x="T4" y="T5"/>
                  </a:cxn>
                  <a:cxn ang="0">
                    <a:pos x="T6" y="T7"/>
                  </a:cxn>
                  <a:cxn ang="0">
                    <a:pos x="T8" y="T9"/>
                  </a:cxn>
                  <a:cxn ang="0">
                    <a:pos x="T10" y="T11"/>
                  </a:cxn>
                </a:cxnLst>
                <a:rect l="0" t="0" r="r" b="b"/>
                <a:pathLst>
                  <a:path w="247" h="237">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0" name="Freeform 69"/>
              <p:cNvSpPr>
                <a:spLocks noChangeArrowheads="1"/>
              </p:cNvSpPr>
              <p:nvPr/>
            </p:nvSpPr>
            <p:spPr bwMode="auto">
              <a:xfrm>
                <a:off x="6010509" y="4687536"/>
                <a:ext cx="393563" cy="377146"/>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sp>
            <p:nvSpPr>
              <p:cNvPr id="41" name="Freeform 71"/>
              <p:cNvSpPr>
                <a:spLocks noChangeArrowheads="1"/>
              </p:cNvSpPr>
              <p:nvPr/>
            </p:nvSpPr>
            <p:spPr bwMode="auto">
              <a:xfrm>
                <a:off x="6666447" y="4578218"/>
                <a:ext cx="224112" cy="213169"/>
              </a:xfrm>
              <a:custGeom>
                <a:avLst/>
                <a:gdLst>
                  <a:gd name="G0" fmla="+- 91 0 0"/>
                  <a:gd name="G1" fmla="+- 91 0 0"/>
                  <a:gd name="G2" fmla="+- 41 0 0"/>
                  <a:gd name="G3" fmla="+- 1 0 0"/>
                  <a:gd name="G4" fmla="+- 1 0 0"/>
                  <a:gd name="G5" fmla="+- 1 0 0"/>
                  <a:gd name="G6" fmla="+- 1 0 0"/>
                  <a:gd name="G7" fmla="+- 1 0 0"/>
                  <a:gd name="G8" fmla="+- 1 0 0"/>
                  <a:gd name="G9" fmla="+- 1 0 0"/>
                  <a:gd name="G10" fmla="+- 1 0 0"/>
                  <a:gd name="G11" fmla="+- 1 0 0"/>
                  <a:gd name="G12" fmla="+- 142 0 0"/>
                  <a:gd name="G13" fmla="+- 91 0 0"/>
                  <a:gd name="T0" fmla="*/ 0 w 190"/>
                  <a:gd name="T1" fmla="*/ 20 h 183"/>
                  <a:gd name="T2" fmla="*/ 0 w 190"/>
                  <a:gd name="T3" fmla="*/ 20 h 183"/>
                  <a:gd name="T4" fmla="*/ 21 w 190"/>
                  <a:gd name="T5" fmla="*/ 0 h 183"/>
                  <a:gd name="T6" fmla="*/ 42 w 190"/>
                  <a:gd name="T7" fmla="*/ 20 h 183"/>
                  <a:gd name="T8" fmla="*/ 21 w 190"/>
                  <a:gd name="T9" fmla="*/ 40 h 183"/>
                  <a:gd name="T10" fmla="*/ 0 w 190"/>
                  <a:gd name="T11" fmla="*/ 20 h 183"/>
                </a:gdLst>
                <a:ahLst/>
                <a:cxnLst>
                  <a:cxn ang="0">
                    <a:pos x="T0" y="T1"/>
                  </a:cxn>
                  <a:cxn ang="0">
                    <a:pos x="T2" y="T3"/>
                  </a:cxn>
                  <a:cxn ang="0">
                    <a:pos x="T4" y="T5"/>
                  </a:cxn>
                  <a:cxn ang="0">
                    <a:pos x="T6" y="T7"/>
                  </a:cxn>
                  <a:cxn ang="0">
                    <a:pos x="T8" y="T9"/>
                  </a:cxn>
                  <a:cxn ang="0">
                    <a:pos x="T10" y="T11"/>
                  </a:cxn>
                </a:cxnLst>
                <a:rect l="0" t="0" r="r" b="b"/>
                <a:pathLst>
                  <a:path w="190" h="183">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grpFill/>
              <a:ln>
                <a:noFill/>
              </a:ln>
              <a:effectLst/>
            </p:spPr>
            <p:txBody>
              <a:bodyPr wrap="none" anchor="ctr"/>
              <a:lstStyle/>
              <a:p>
                <a:pPr defTabSz="685800" fontAlgn="auto">
                  <a:spcBef>
                    <a:spcPts val="0"/>
                  </a:spcBef>
                  <a:spcAft>
                    <a:spcPts val="0"/>
                  </a:spcAft>
                </a:pPr>
                <a:endParaRPr lang="en-US" sz="1350">
                  <a:solidFill>
                    <a:srgbClr val="445469"/>
                  </a:solidFill>
                  <a:latin typeface="Lato Light"/>
                  <a:ea typeface="+mn-ea"/>
                </a:endParaRPr>
              </a:p>
            </p:txBody>
          </p:sp>
        </p:grpSp>
      </p:grpSp>
      <p:sp>
        <p:nvSpPr>
          <p:cNvPr id="80" name="MH_SubTitle_1"/>
          <p:cNvSpPr txBox="1">
            <a:spLocks noChangeArrowheads="1"/>
          </p:cNvSpPr>
          <p:nvPr>
            <p:custDataLst>
              <p:tags r:id="rId4"/>
            </p:custDataLst>
          </p:nvPr>
        </p:nvSpPr>
        <p:spPr bwMode="auto">
          <a:xfrm>
            <a:off x="8524875" y="4215130"/>
            <a:ext cx="2924810" cy="469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3653" tIns="0" rIns="133653"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lnSpc>
                <a:spcPct val="150000"/>
              </a:lnSpc>
              <a:buNone/>
            </a:pPr>
            <a:r>
              <a:rPr lang="en-US" altLang="zh-CN" sz="24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rPr>
              <a:t>4.智力特征分析</a:t>
            </a:r>
            <a:endParaRPr lang="en-US" altLang="zh-CN" sz="2400" dirty="0" smtClean="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7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25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1" presetClass="entr" presetSubtype="0" fill="hold" grpId="0" nodeType="withEffect">
                                  <p:stCondLst>
                                    <p:cond delay="0"/>
                                  </p:stCondLst>
                                  <p:childTnLst>
                                    <p:set>
                                      <p:cBhvr>
                                        <p:cTn id="19" dur="1" fill="hold">
                                          <p:stCondLst>
                                            <p:cond delay="0"/>
                                          </p:stCondLst>
                                        </p:cTn>
                                        <p:tgtEl>
                                          <p:spTgt spid="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50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75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par>
                          <p:cTn id="35" fill="hold">
                            <p:stCondLst>
                              <p:cond delay="1250"/>
                            </p:stCondLst>
                            <p:childTnLst>
                              <p:par>
                                <p:cTn id="36" presetID="1" presetClass="entr" presetSubtype="0" fill="hold" grpId="0" nodeType="afterEffect">
                                  <p:stCondLst>
                                    <p:cond delay="0"/>
                                  </p:stCondLst>
                                  <p:childTnLst>
                                    <p:set>
                                      <p:cBhvr>
                                        <p:cTn id="37"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1" grpId="1" animBg="1"/>
      <p:bldP spid="74" grpId="0" bldLvl="0" animBg="1"/>
      <p:bldP spid="74" grpId="1" animBg="1"/>
      <p:bldP spid="77" grpId="0" bldLvl="0" animBg="1"/>
      <p:bldP spid="77" grpId="1" animBg="1"/>
      <p:bldP spid="80" grpId="0" bldLvl="0" animBg="1"/>
      <p:bldP spid="8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1503045" y="273050"/>
            <a:ext cx="498729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三、教学方法</a:t>
            </a:r>
            <a:r>
              <a:rPr lang="en-US" altLang="zh-CN"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a:t>
            </a:r>
            <a:r>
              <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说教法</a:t>
            </a:r>
            <a:endParaRPr lang="zh-CN" altLang="en-US" sz="2800" b="1" spc="300" dirty="0" smtClean="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3" name="组合 2"/>
          <p:cNvGrpSpPr/>
          <p:nvPr/>
        </p:nvGrpSpPr>
        <p:grpSpPr>
          <a:xfrm>
            <a:off x="1015502" y="2168691"/>
            <a:ext cx="716101" cy="348343"/>
            <a:chOff x="2603637" y="2759040"/>
            <a:chExt cx="716101" cy="348343"/>
          </a:xfrm>
        </p:grpSpPr>
        <p:sp>
          <p:nvSpPr>
            <p:cNvPr id="6" name="燕尾形 6"/>
            <p:cNvSpPr/>
            <p:nvPr/>
          </p:nvSpPr>
          <p:spPr>
            <a:xfrm>
              <a:off x="2603637"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sp>
          <p:nvSpPr>
            <p:cNvPr id="9" name="燕尾形 36"/>
            <p:cNvSpPr/>
            <p:nvPr/>
          </p:nvSpPr>
          <p:spPr>
            <a:xfrm>
              <a:off x="2971395"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grpSp>
      <p:grpSp>
        <p:nvGrpSpPr>
          <p:cNvPr id="10" name="组合 9"/>
          <p:cNvGrpSpPr/>
          <p:nvPr/>
        </p:nvGrpSpPr>
        <p:grpSpPr>
          <a:xfrm>
            <a:off x="1015076" y="3733331"/>
            <a:ext cx="716101" cy="348343"/>
            <a:chOff x="5594061" y="2759040"/>
            <a:chExt cx="716101" cy="348343"/>
          </a:xfrm>
        </p:grpSpPr>
        <p:sp>
          <p:nvSpPr>
            <p:cNvPr id="11" name="燕尾形 37"/>
            <p:cNvSpPr/>
            <p:nvPr/>
          </p:nvSpPr>
          <p:spPr>
            <a:xfrm>
              <a:off x="5594061" y="2759040"/>
              <a:ext cx="348343" cy="348343"/>
            </a:xfrm>
            <a:prstGeom prst="chevron">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sp>
          <p:nvSpPr>
            <p:cNvPr id="13" name="燕尾形 38"/>
            <p:cNvSpPr/>
            <p:nvPr/>
          </p:nvSpPr>
          <p:spPr>
            <a:xfrm>
              <a:off x="5961819" y="2759040"/>
              <a:ext cx="348343" cy="348343"/>
            </a:xfrm>
            <a:prstGeom prst="chevron">
              <a:avLst/>
            </a:prstGeom>
            <a:solidFill>
              <a:srgbClr val="75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grpSp>
      <p:sp>
        <p:nvSpPr>
          <p:cNvPr id="8" name="圆角矩形 7"/>
          <p:cNvSpPr/>
          <p:nvPr/>
        </p:nvSpPr>
        <p:spPr>
          <a:xfrm>
            <a:off x="1958975" y="1804035"/>
            <a:ext cx="1315085" cy="1077595"/>
          </a:xfrm>
          <a:prstGeom prst="roundRect">
            <a:avLst/>
          </a:prstGeom>
          <a:solidFill>
            <a:srgbClr val="9D77A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2072005" y="1866265"/>
            <a:ext cx="1089025" cy="953135"/>
          </a:xfrm>
          <a:prstGeom prst="rect">
            <a:avLst/>
          </a:prstGeom>
          <a:noFill/>
          <a:ln w="9525">
            <a:noFill/>
          </a:ln>
        </p:spPr>
        <p:txBody>
          <a:bodyPr wrap="square">
            <a:spAutoFit/>
          </a:bodyPr>
          <a:p>
            <a:pPr indent="0"/>
            <a:r>
              <a:rPr lang="zh-CN" sz="2800" b="0">
                <a:solidFill>
                  <a:schemeClr val="bg1"/>
                </a:solidFill>
                <a:ea typeface="宋体" panose="02010600030101010101" pitchFamily="2" charset="-122"/>
              </a:rPr>
              <a:t>实验探究</a:t>
            </a:r>
            <a:endParaRPr lang="zh-CN" altLang="en-US" sz="2800" b="0">
              <a:solidFill>
                <a:schemeClr val="bg1"/>
              </a:solidFill>
              <a:ea typeface="宋体" panose="02010600030101010101" pitchFamily="2" charset="-122"/>
            </a:endParaRPr>
          </a:p>
        </p:txBody>
      </p:sp>
      <p:sp>
        <p:nvSpPr>
          <p:cNvPr id="29" name="圆角矩形 28"/>
          <p:cNvSpPr/>
          <p:nvPr/>
        </p:nvSpPr>
        <p:spPr>
          <a:xfrm>
            <a:off x="2013585" y="3368675"/>
            <a:ext cx="1315085" cy="1077595"/>
          </a:xfrm>
          <a:prstGeom prst="roundRect">
            <a:avLst/>
          </a:prstGeom>
          <a:solidFill>
            <a:srgbClr val="75CBDC"/>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2126615" y="3430905"/>
            <a:ext cx="1089025" cy="953135"/>
          </a:xfrm>
          <a:prstGeom prst="rect">
            <a:avLst/>
          </a:prstGeom>
          <a:noFill/>
          <a:ln w="9525">
            <a:noFill/>
          </a:ln>
        </p:spPr>
        <p:txBody>
          <a:bodyPr wrap="square">
            <a:spAutoFit/>
          </a:bodyPr>
          <a:p>
            <a:pPr indent="0"/>
            <a:r>
              <a:rPr lang="zh-CN" sz="2800" b="0">
                <a:solidFill>
                  <a:schemeClr val="bg1"/>
                </a:solidFill>
                <a:ea typeface="宋体" panose="02010600030101010101" pitchFamily="2" charset="-122"/>
              </a:rPr>
              <a:t>理论分析</a:t>
            </a:r>
            <a:endParaRPr lang="zh-CN" altLang="en-US" sz="2800" b="0">
              <a:solidFill>
                <a:schemeClr val="bg1"/>
              </a:solidFill>
              <a:ea typeface="宋体" panose="02010600030101010101" pitchFamily="2" charset="-122"/>
            </a:endParaRPr>
          </a:p>
        </p:txBody>
      </p:sp>
      <p:sp>
        <p:nvSpPr>
          <p:cNvPr id="31" name="文本框 30"/>
          <p:cNvSpPr txBox="1"/>
          <p:nvPr/>
        </p:nvSpPr>
        <p:spPr>
          <a:xfrm>
            <a:off x="3328670" y="1737995"/>
            <a:ext cx="8263890" cy="1014730"/>
          </a:xfrm>
          <a:prstGeom prst="rect">
            <a:avLst/>
          </a:prstGeom>
          <a:noFill/>
          <a:ln w="9525">
            <a:noFill/>
          </a:ln>
        </p:spPr>
        <p:txBody>
          <a:bodyPr wrap="square">
            <a:spAutoFit/>
          </a:bodyPr>
          <a:p>
            <a:pPr indent="508000" fontAlgn="auto">
              <a:lnSpc>
                <a:spcPct val="150000"/>
              </a:lnSpc>
              <a:extLst>
                <a:ext uri="{35155182-B16C-46BC-9424-99874614C6A1}">
                  <wpsdc:indentchars xmlns:wpsdc="http://www.wps.cn/officeDocument/2017/drawingmlCustomData" val="200" checksum="282533468"/>
                </a:ext>
              </a:extLst>
            </a:pPr>
            <a:r>
              <a:rPr lang="zh-CN" sz="2000" b="1">
                <a:ea typeface="宋体" panose="02010600030101010101" pitchFamily="2" charset="-122"/>
              </a:rPr>
              <a:t>通过体验科学研究的过程，激发</a:t>
            </a:r>
            <a:r>
              <a:rPr lang="zh-CN" sz="2000" b="1">
                <a:ea typeface="宋体" panose="02010600030101010101" pitchFamily="2" charset="-122"/>
                <a:sym typeface="+mn-ea"/>
              </a:rPr>
              <a:t>学生</a:t>
            </a:r>
            <a:r>
              <a:rPr lang="zh-CN" sz="2000" b="1">
                <a:ea typeface="宋体" panose="02010600030101010101" pitchFamily="2" charset="-122"/>
              </a:rPr>
              <a:t>学习化学的兴趣，强化科学探究的意识，促进学习方式的转变，培养学生的创新精神和实践能力。</a:t>
            </a:r>
            <a:endParaRPr lang="zh-CN" altLang="en-US" sz="2000" b="1">
              <a:ea typeface="宋体" panose="02010600030101010101" pitchFamily="2" charset="-122"/>
            </a:endParaRPr>
          </a:p>
        </p:txBody>
      </p:sp>
      <p:sp>
        <p:nvSpPr>
          <p:cNvPr id="32" name="PA-文本框 31"/>
          <p:cNvSpPr txBox="1"/>
          <p:nvPr>
            <p:custDataLst>
              <p:tags r:id="rId1"/>
            </p:custDataLst>
          </p:nvPr>
        </p:nvSpPr>
        <p:spPr>
          <a:xfrm>
            <a:off x="3328670" y="3526155"/>
            <a:ext cx="9207500" cy="1014730"/>
          </a:xfrm>
          <a:prstGeom prst="rect">
            <a:avLst/>
          </a:prstGeom>
          <a:noFill/>
          <a:ln w="9525">
            <a:noFill/>
          </a:ln>
        </p:spPr>
        <p:txBody>
          <a:bodyPr wrap="square">
            <a:spAutoFit/>
          </a:bodyPr>
          <a:p>
            <a:pPr indent="508000" fontAlgn="auto">
              <a:lnSpc>
                <a:spcPct val="150000"/>
              </a:lnSpc>
              <a:extLst>
                <a:ext uri="{35155182-B16C-46BC-9424-99874614C6A1}">
                  <wpsdc:indentchars xmlns:wpsdc="http://www.wps.cn/officeDocument/2017/drawingmlCustomData" val="200" checksum="282533468"/>
                </a:ext>
              </a:extLst>
            </a:pPr>
            <a:r>
              <a:rPr lang="zh-CN" sz="2000" b="1">
                <a:ea typeface="宋体" panose="02010600030101010101" pitchFamily="2" charset="-122"/>
              </a:rPr>
              <a:t>运用学生已有的化学平衡知识，在此基础上发掘出新知识的“生长点”</a:t>
            </a:r>
            <a:endParaRPr lang="zh-CN" sz="2000" b="1">
              <a:ea typeface="宋体" panose="02010600030101010101" pitchFamily="2" charset="-122"/>
            </a:endParaRPr>
          </a:p>
          <a:p>
            <a:pPr indent="457200" fontAlgn="auto">
              <a:lnSpc>
                <a:spcPct val="150000"/>
              </a:lnSpc>
            </a:pPr>
            <a:r>
              <a:rPr lang="zh-CN" sz="2000" b="1">
                <a:ea typeface="宋体" panose="02010600030101010101" pitchFamily="2" charset="-122"/>
              </a:rPr>
              <a:t>——盐溶液的酸碱性。</a:t>
            </a:r>
            <a:endParaRPr lang="zh-CN" sz="2000" b="1">
              <a:ea typeface="宋体" panose="02010600030101010101" pitchFamily="2" charset="-122"/>
            </a:endParaRPr>
          </a:p>
        </p:txBody>
      </p:sp>
      <p:sp>
        <p:nvSpPr>
          <p:cNvPr id="49" name="圆角矩形 48"/>
          <p:cNvSpPr/>
          <p:nvPr/>
        </p:nvSpPr>
        <p:spPr>
          <a:xfrm>
            <a:off x="3403600" y="5243830"/>
            <a:ext cx="1487805" cy="988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宋体" panose="02010600030101010101" pitchFamily="2" charset="-122"/>
                <a:ea typeface="宋体" panose="02010600030101010101" pitchFamily="2" charset="-122"/>
              </a:rPr>
              <a:t>实验探究法</a:t>
            </a:r>
            <a:endParaRPr lang="zh-CN" altLang="en-US" b="1">
              <a:latin typeface="宋体" panose="02010600030101010101" pitchFamily="2" charset="-122"/>
              <a:ea typeface="宋体" panose="02010600030101010101" pitchFamily="2" charset="-122"/>
            </a:endParaRPr>
          </a:p>
        </p:txBody>
      </p:sp>
      <p:sp>
        <p:nvSpPr>
          <p:cNvPr id="50" name="圆角矩形 49"/>
          <p:cNvSpPr/>
          <p:nvPr/>
        </p:nvSpPr>
        <p:spPr>
          <a:xfrm>
            <a:off x="5405120" y="5215890"/>
            <a:ext cx="1487805" cy="988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宋体" panose="02010600030101010101" pitchFamily="2" charset="-122"/>
                <a:ea typeface="宋体" panose="02010600030101010101" pitchFamily="2" charset="-122"/>
              </a:rPr>
              <a:t>建构主义</a:t>
            </a:r>
            <a:endParaRPr lang="zh-CN" altLang="en-US" b="1">
              <a:latin typeface="宋体" panose="02010600030101010101" pitchFamily="2" charset="-122"/>
              <a:ea typeface="宋体" panose="02010600030101010101" pitchFamily="2" charset="-122"/>
            </a:endParaRPr>
          </a:p>
          <a:p>
            <a:pPr algn="ctr"/>
            <a:r>
              <a:rPr lang="zh-CN" altLang="en-US" b="1">
                <a:latin typeface="宋体" panose="02010600030101010101" pitchFamily="2" charset="-122"/>
                <a:ea typeface="宋体" panose="02010600030101010101" pitchFamily="2" charset="-122"/>
              </a:rPr>
              <a:t>教学观</a:t>
            </a:r>
            <a:endParaRPr lang="zh-CN" altLang="en-US" b="1">
              <a:latin typeface="宋体" panose="02010600030101010101" pitchFamily="2" charset="-122"/>
              <a:ea typeface="宋体" panose="02010600030101010101" pitchFamily="2" charset="-122"/>
            </a:endParaRPr>
          </a:p>
        </p:txBody>
      </p:sp>
      <p:sp>
        <p:nvSpPr>
          <p:cNvPr id="53" name="圆角矩形 52"/>
          <p:cNvSpPr/>
          <p:nvPr/>
        </p:nvSpPr>
        <p:spPr>
          <a:xfrm>
            <a:off x="7406640" y="5215890"/>
            <a:ext cx="1487805" cy="988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None/>
            </a:pPr>
            <a:r>
              <a:rPr lang="zh-CN" altLang="en-US" b="1">
                <a:latin typeface="宋体" panose="02010600030101010101" pitchFamily="2" charset="-122"/>
                <a:ea typeface="宋体" panose="02010600030101010101" pitchFamily="2" charset="-122"/>
                <a:sym typeface="+mn-ea"/>
              </a:rPr>
              <a:t>多媒体辅助教学</a:t>
            </a:r>
            <a:endParaRPr lang="zh-CN" altLang="en-US" b="1">
              <a:latin typeface="宋体" panose="02010600030101010101" pitchFamily="2" charset="-122"/>
              <a:ea typeface="宋体" panose="02010600030101010101" pitchFamily="2" charset="-122"/>
              <a:sym typeface="+mn-ea"/>
            </a:endParaRPr>
          </a:p>
        </p:txBody>
      </p:sp>
      <p:sp>
        <p:nvSpPr>
          <p:cNvPr id="54" name="圆角矩形 53"/>
          <p:cNvSpPr/>
          <p:nvPr/>
        </p:nvSpPr>
        <p:spPr>
          <a:xfrm>
            <a:off x="9408160" y="5215890"/>
            <a:ext cx="1487805" cy="988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None/>
            </a:pPr>
            <a:r>
              <a:rPr lang="zh-CN" altLang="en-US" b="1">
                <a:latin typeface="宋体" panose="02010600030101010101" pitchFamily="2" charset="-122"/>
                <a:ea typeface="宋体" panose="02010600030101010101" pitchFamily="2" charset="-122"/>
                <a:sym typeface="+mn-ea"/>
              </a:rPr>
              <a:t>多媒体辅助教学</a:t>
            </a:r>
            <a:endParaRPr lang="zh-CN" altLang="en-US" b="1">
              <a:latin typeface="宋体" panose="02010600030101010101" pitchFamily="2" charset="-122"/>
              <a:ea typeface="宋体" panose="02010600030101010101" pitchFamily="2" charset="-122"/>
              <a:sym typeface="+mn-ea"/>
            </a:endParaRPr>
          </a:p>
        </p:txBody>
      </p:sp>
      <p:sp>
        <p:nvSpPr>
          <p:cNvPr id="2" name="流程图: 资料带 1"/>
          <p:cNvSpPr/>
          <p:nvPr/>
        </p:nvSpPr>
        <p:spPr>
          <a:xfrm>
            <a:off x="1006475" y="5342255"/>
            <a:ext cx="1451610" cy="1043305"/>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spc="300" dirty="0" smtClean="0">
                <a:solidFill>
                  <a:schemeClr val="tx1">
                    <a:lumMod val="75000"/>
                    <a:lumOff val="25000"/>
                  </a:schemeClr>
                </a:solidFill>
                <a:latin typeface="宋体" panose="02010600030101010101" pitchFamily="2" charset="-122"/>
                <a:ea typeface="宋体" panose="02010600030101010101" pitchFamily="2" charset="-122"/>
                <a:sym typeface="+mn-ea"/>
              </a:rPr>
              <a:t>教学方法</a:t>
            </a:r>
            <a:endParaRPr lang="zh-CN" altLang="en-US" b="1" spc="300" dirty="0" smtClean="0">
              <a:solidFill>
                <a:schemeClr val="tx1">
                  <a:lumMod val="75000"/>
                  <a:lumOff val="25000"/>
                </a:schemeClr>
              </a:solidFill>
              <a:latin typeface="宋体" panose="02010600030101010101" pitchFamily="2" charset="-122"/>
              <a:ea typeface="宋体" panose="02010600030101010101" pitchFamily="2"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p:cTn id="49" dur="500" fill="hold"/>
                                        <p:tgtEl>
                                          <p:spTgt spid="53"/>
                                        </p:tgtEl>
                                        <p:attrNameLst>
                                          <p:attrName>ppt_w</p:attrName>
                                        </p:attrNameLst>
                                      </p:cBhvr>
                                      <p:tavLst>
                                        <p:tav tm="0">
                                          <p:val>
                                            <p:fltVal val="0"/>
                                          </p:val>
                                        </p:tav>
                                        <p:tav tm="100000">
                                          <p:val>
                                            <p:strVal val="#ppt_w"/>
                                          </p:val>
                                        </p:tav>
                                      </p:tavLst>
                                    </p:anim>
                                    <p:anim calcmode="lin" valueType="num">
                                      <p:cBhvr>
                                        <p:cTn id="50"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9" grpId="0" animBg="1"/>
      <p:bldP spid="29" grpId="1" animBg="1"/>
      <p:bldP spid="31" grpId="0"/>
      <p:bldP spid="31" grpId="1"/>
      <p:bldP spid="32" grpId="0"/>
      <p:bldP spid="32" grpId="1"/>
      <p:bldP spid="2" grpId="0" animBg="1"/>
      <p:bldP spid="2" grpId="1" animBg="1"/>
      <p:bldP spid="50" grpId="0" animBg="1"/>
      <p:bldP spid="50" grpId="1" animBg="1"/>
      <p:bldP spid="53" grpId="0" animBg="1"/>
      <p:bldP spid="53" grpId="1" animBg="1"/>
      <p:bldP spid="54" grpId="0" animBg="1"/>
      <p:bldP spid="54" grpId="1" animBg="1"/>
      <p:bldP spid="49" grpId="0" animBg="1"/>
      <p:bldP spid="4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1503045" y="273050"/>
            <a:ext cx="536702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四、</a:t>
            </a:r>
            <a:r>
              <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教学程序（说教学过程）</a:t>
            </a:r>
            <a:endPar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21" name="组合 20"/>
          <p:cNvGrpSpPr/>
          <p:nvPr/>
        </p:nvGrpSpPr>
        <p:grpSpPr>
          <a:xfrm>
            <a:off x="828177" y="1461301"/>
            <a:ext cx="716101" cy="348343"/>
            <a:chOff x="2603637" y="2759040"/>
            <a:chExt cx="716101" cy="348343"/>
          </a:xfrm>
        </p:grpSpPr>
        <p:sp>
          <p:nvSpPr>
            <p:cNvPr id="29" name="燕尾形 6"/>
            <p:cNvSpPr/>
            <p:nvPr/>
          </p:nvSpPr>
          <p:spPr>
            <a:xfrm>
              <a:off x="2603637"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sp>
          <p:nvSpPr>
            <p:cNvPr id="30" name="燕尾形 36"/>
            <p:cNvSpPr/>
            <p:nvPr/>
          </p:nvSpPr>
          <p:spPr>
            <a:xfrm>
              <a:off x="2971395"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grpSp>
      <p:sp>
        <p:nvSpPr>
          <p:cNvPr id="32" name="Rectangle 18"/>
          <p:cNvSpPr>
            <a:spLocks noChangeArrowheads="1"/>
          </p:cNvSpPr>
          <p:nvPr/>
        </p:nvSpPr>
        <p:spPr bwMode="auto">
          <a:xfrm>
            <a:off x="1771015" y="3045460"/>
            <a:ext cx="166497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zh-CN" altLang="en-US" sz="2400" b="1" dirty="0" smtClean="0">
                <a:solidFill>
                  <a:schemeClr val="tx1">
                    <a:lumMod val="65000"/>
                    <a:lumOff val="35000"/>
                  </a:schemeClr>
                </a:solidFill>
                <a:latin typeface="思源黑体" panose="020B0500000000000000" pitchFamily="34" charset="-122"/>
                <a:ea typeface="思源黑体" panose="020B0500000000000000" pitchFamily="34" charset="-122"/>
              </a:rPr>
              <a:t> </a:t>
            </a:r>
            <a:endPar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endParaRPr>
          </a:p>
        </p:txBody>
      </p:sp>
      <p:grpSp>
        <p:nvGrpSpPr>
          <p:cNvPr id="47" name="组合 46"/>
          <p:cNvGrpSpPr/>
          <p:nvPr/>
        </p:nvGrpSpPr>
        <p:grpSpPr>
          <a:xfrm>
            <a:off x="861832" y="3065946"/>
            <a:ext cx="716101" cy="348343"/>
            <a:chOff x="2603637" y="2759040"/>
            <a:chExt cx="716101" cy="348343"/>
          </a:xfrm>
        </p:grpSpPr>
        <p:sp>
          <p:nvSpPr>
            <p:cNvPr id="48" name="燕尾形 6"/>
            <p:cNvSpPr/>
            <p:nvPr/>
          </p:nvSpPr>
          <p:spPr>
            <a:xfrm>
              <a:off x="2603637"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sp>
          <p:nvSpPr>
            <p:cNvPr id="49" name="燕尾形 36"/>
            <p:cNvSpPr/>
            <p:nvPr/>
          </p:nvSpPr>
          <p:spPr>
            <a:xfrm>
              <a:off x="2971395"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grpSp>
      <p:pic>
        <p:nvPicPr>
          <p:cNvPr id="52" name="图片 51"/>
          <p:cNvPicPr/>
          <p:nvPr/>
        </p:nvPicPr>
        <p:blipFill>
          <a:blip r:embed="rId1" cstate="print"/>
          <a:srcRect l="13448" t="21759" r="15931" b="10828"/>
          <a:stretch>
            <a:fillRect/>
          </a:stretch>
        </p:blipFill>
        <p:spPr>
          <a:xfrm>
            <a:off x="6661785" y="3851275"/>
            <a:ext cx="1671955" cy="1886585"/>
          </a:xfrm>
          <a:prstGeom prst="rect">
            <a:avLst/>
          </a:prstGeom>
          <a:noFill/>
          <a:ln w="28575" cmpd="sng">
            <a:solidFill>
              <a:schemeClr val="accent5"/>
            </a:solidFill>
            <a:prstDash val="solid"/>
          </a:ln>
        </p:spPr>
      </p:pic>
      <p:grpSp>
        <p:nvGrpSpPr>
          <p:cNvPr id="53" name="组合 52"/>
          <p:cNvGrpSpPr/>
          <p:nvPr/>
        </p:nvGrpSpPr>
        <p:grpSpPr>
          <a:xfrm>
            <a:off x="2520315" y="3851275"/>
            <a:ext cx="1735455" cy="1872615"/>
            <a:chOff x="4611" y="1885"/>
            <a:chExt cx="5016" cy="5210"/>
          </a:xfrm>
        </p:grpSpPr>
        <p:pic>
          <p:nvPicPr>
            <p:cNvPr id="54" name="图片 53"/>
            <p:cNvPicPr/>
            <p:nvPr/>
          </p:nvPicPr>
          <p:blipFill>
            <a:blip r:embed="rId2" cstate="print"/>
            <a:stretch>
              <a:fillRect/>
            </a:stretch>
          </p:blipFill>
          <p:spPr>
            <a:xfrm>
              <a:off x="4611" y="1885"/>
              <a:ext cx="5016" cy="5211"/>
            </a:xfrm>
            <a:prstGeom prst="rect">
              <a:avLst/>
            </a:prstGeom>
            <a:noFill/>
            <a:ln w="28575" cmpd="sng">
              <a:solidFill>
                <a:schemeClr val="accent5"/>
              </a:solidFill>
              <a:prstDash val="solid"/>
            </a:ln>
          </p:spPr>
        </p:pic>
        <p:cxnSp>
          <p:nvCxnSpPr>
            <p:cNvPr id="55" name="直接连接符 54"/>
            <p:cNvCxnSpPr/>
            <p:nvPr/>
          </p:nvCxnSpPr>
          <p:spPr>
            <a:xfrm>
              <a:off x="4746" y="3131"/>
              <a:ext cx="4199" cy="0"/>
            </a:xfrm>
            <a:prstGeom prst="line">
              <a:avLst/>
            </a:prstGeom>
            <a:ln w="50800">
              <a:solidFill>
                <a:srgbClr val="FF3300"/>
              </a:solidFill>
            </a:ln>
          </p:spPr>
          <p:style>
            <a:lnRef idx="1">
              <a:schemeClr val="accent2"/>
            </a:lnRef>
            <a:fillRef idx="0">
              <a:schemeClr val="accent2"/>
            </a:fillRef>
            <a:effectRef idx="0">
              <a:schemeClr val="accent2"/>
            </a:effectRef>
            <a:fontRef idx="minor">
              <a:schemeClr val="tx1"/>
            </a:fontRef>
          </p:style>
        </p:cxnSp>
      </p:grpSp>
      <p:pic>
        <p:nvPicPr>
          <p:cNvPr id="56" name="图片 55"/>
          <p:cNvPicPr/>
          <p:nvPr/>
        </p:nvPicPr>
        <p:blipFill>
          <a:blip r:embed="rId3" cstate="print"/>
          <a:srcRect l="17616" t="16406" r="21116" b="37609"/>
          <a:stretch>
            <a:fillRect/>
          </a:stretch>
        </p:blipFill>
        <p:spPr>
          <a:xfrm>
            <a:off x="4522470" y="3851275"/>
            <a:ext cx="1872615" cy="1873250"/>
          </a:xfrm>
          <a:prstGeom prst="rect">
            <a:avLst/>
          </a:prstGeom>
          <a:noFill/>
          <a:ln w="28575" cmpd="sng">
            <a:solidFill>
              <a:schemeClr val="accent5"/>
            </a:solidFill>
            <a:prstDash val="solid"/>
          </a:ln>
        </p:spPr>
      </p:pic>
      <p:sp>
        <p:nvSpPr>
          <p:cNvPr id="100" name="文本框 99"/>
          <p:cNvSpPr txBox="1"/>
          <p:nvPr/>
        </p:nvSpPr>
        <p:spPr>
          <a:xfrm>
            <a:off x="1210310" y="5843270"/>
            <a:ext cx="9451340" cy="1014730"/>
          </a:xfrm>
          <a:prstGeom prst="rect">
            <a:avLst/>
          </a:prstGeom>
          <a:noFill/>
          <a:ln w="9525">
            <a:noFill/>
          </a:ln>
        </p:spPr>
        <p:txBody>
          <a:bodyPr wrap="square">
            <a:spAutoFit/>
          </a:bodyPr>
          <a:p>
            <a:pPr indent="508000" fontAlgn="auto">
              <a:lnSpc>
                <a:spcPct val="150000"/>
              </a:lnSpc>
              <a:extLst>
                <a:ext uri="{35155182-B16C-46BC-9424-99874614C6A1}">
                  <wpsdc:indentchars xmlns:wpsdc="http://www.wps.cn/officeDocument/2017/drawingmlCustomData" val="200" checksum="282533468"/>
                </a:ext>
              </a:extLst>
            </a:pPr>
            <a:r>
              <a:rPr lang="zh-CN" sz="2000" b="1">
                <a:ea typeface="宋体" panose="02010600030101010101" pitchFamily="2" charset="-122"/>
              </a:rPr>
              <a:t>展示氯化钠和碳酸钠图片</a:t>
            </a:r>
            <a:r>
              <a:rPr lang="en-US" sz="2000" b="1">
                <a:latin typeface="Times New Roman" panose="02020603050405020304" charset="0"/>
                <a:ea typeface="宋体" panose="02010600030101010101" pitchFamily="2" charset="-122"/>
              </a:rPr>
              <a:t>-</a:t>
            </a:r>
            <a:r>
              <a:rPr lang="zh-CN" sz="2000" b="1">
                <a:ea typeface="宋体" panose="02010600030101010101" pitchFamily="2" charset="-122"/>
              </a:rPr>
              <a:t>在生活中的用途，引发对常见几种盐溶液酸碱性的思考。继而导入新课：盐溶液的酸碱性。</a:t>
            </a:r>
            <a:endParaRPr lang="zh-CN" altLang="en-US" sz="2000" b="1">
              <a:ea typeface="宋体" panose="02010600030101010101" pitchFamily="2" charset="-122"/>
            </a:endParaRPr>
          </a:p>
        </p:txBody>
      </p:sp>
      <p:grpSp>
        <p:nvGrpSpPr>
          <p:cNvPr id="62" name="组合 61"/>
          <p:cNvGrpSpPr/>
          <p:nvPr/>
        </p:nvGrpSpPr>
        <p:grpSpPr>
          <a:xfrm>
            <a:off x="1623060" y="1289685"/>
            <a:ext cx="2478405" cy="690988"/>
            <a:chOff x="906497" y="1272280"/>
            <a:chExt cx="1468403" cy="467620"/>
          </a:xfrm>
          <a:effectLst>
            <a:outerShdw blurRad="190500" dist="63500" dir="2700000" algn="tl" rotWithShape="0">
              <a:prstClr val="black">
                <a:alpha val="25000"/>
              </a:prstClr>
            </a:outerShdw>
          </a:effectLst>
        </p:grpSpPr>
        <p:sp>
          <p:nvSpPr>
            <p:cNvPr id="63" name="矩形 62"/>
            <p:cNvSpPr/>
            <p:nvPr/>
          </p:nvSpPr>
          <p:spPr>
            <a:xfrm>
              <a:off x="906497" y="1272280"/>
              <a:ext cx="1468403" cy="467620"/>
            </a:xfrm>
            <a:prstGeom prst="rect">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64" name="矩形 63"/>
            <p:cNvSpPr/>
            <p:nvPr/>
          </p:nvSpPr>
          <p:spPr>
            <a:xfrm>
              <a:off x="925689" y="1313169"/>
              <a:ext cx="1333500" cy="353238"/>
            </a:xfrm>
            <a:prstGeom prst="rect">
              <a:avLst/>
            </a:prstGeom>
          </p:spPr>
          <p:txBody>
            <a:bodyPr wrap="square">
              <a:spAutoFit/>
            </a:bodyPr>
            <a:p>
              <a:pPr algn="l" eaLnBrk="0" hangingPunct="0"/>
              <a:r>
                <a:rPr lang="en-US" altLang="zh-CN" sz="2800" b="1" dirty="0" smtClean="0">
                  <a:solidFill>
                    <a:schemeClr val="bg1"/>
                  </a:solidFill>
                  <a:latin typeface="思源黑体" panose="020B0500000000000000" pitchFamily="34" charset="-122"/>
                  <a:ea typeface="思源黑体" panose="020B0500000000000000" pitchFamily="34" charset="-122"/>
                  <a:sym typeface="+mn-ea"/>
                </a:rPr>
                <a:t>1.</a:t>
              </a:r>
              <a:r>
                <a:rPr lang="zh-CN" altLang="en-US" sz="2800" b="1" dirty="0" smtClean="0">
                  <a:solidFill>
                    <a:schemeClr val="bg1"/>
                  </a:solidFill>
                  <a:latin typeface="思源黑体" panose="020B0500000000000000" pitchFamily="34" charset="-122"/>
                  <a:ea typeface="思源黑体" panose="020B0500000000000000" pitchFamily="34" charset="-122"/>
                  <a:sym typeface="+mn-ea"/>
                </a:rPr>
                <a:t>复习旧知</a:t>
              </a:r>
              <a:endParaRPr lang="zh-CN" altLang="en-US" sz="2800" b="1" dirty="0" smtClean="0">
                <a:solidFill>
                  <a:schemeClr val="bg1"/>
                </a:solidFill>
                <a:latin typeface="思源黑体" panose="020B0500000000000000" pitchFamily="34" charset="-122"/>
                <a:ea typeface="思源黑体" panose="020B0500000000000000" pitchFamily="34" charset="-122"/>
                <a:sym typeface="+mn-ea"/>
              </a:endParaRPr>
            </a:p>
          </p:txBody>
        </p:sp>
      </p:grpSp>
      <p:grpSp>
        <p:nvGrpSpPr>
          <p:cNvPr id="2" name="组合 1"/>
          <p:cNvGrpSpPr/>
          <p:nvPr/>
        </p:nvGrpSpPr>
        <p:grpSpPr>
          <a:xfrm>
            <a:off x="1655445" y="2832100"/>
            <a:ext cx="2487929" cy="690988"/>
            <a:chOff x="906497" y="1272280"/>
            <a:chExt cx="1474046" cy="467620"/>
          </a:xfrm>
          <a:effectLst>
            <a:outerShdw blurRad="190500" dist="63500" dir="2700000" algn="tl" rotWithShape="0">
              <a:prstClr val="black">
                <a:alpha val="25000"/>
              </a:prstClr>
            </a:outerShdw>
          </a:effectLst>
        </p:grpSpPr>
        <p:sp>
          <p:nvSpPr>
            <p:cNvPr id="3" name="矩形 2"/>
            <p:cNvSpPr/>
            <p:nvPr/>
          </p:nvSpPr>
          <p:spPr>
            <a:xfrm>
              <a:off x="906497" y="1272280"/>
              <a:ext cx="1468403" cy="467620"/>
            </a:xfrm>
            <a:prstGeom prst="rect">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4" name="矩形 3"/>
            <p:cNvSpPr/>
            <p:nvPr/>
          </p:nvSpPr>
          <p:spPr>
            <a:xfrm>
              <a:off x="925684" y="1313104"/>
              <a:ext cx="1454859" cy="353239"/>
            </a:xfrm>
            <a:prstGeom prst="rect">
              <a:avLst/>
            </a:prstGeom>
          </p:spPr>
          <p:txBody>
            <a:bodyPr wrap="square">
              <a:spAutoFit/>
            </a:bodyPr>
            <a:p>
              <a:pPr algn="l" eaLnBrk="0" hangingPunct="0"/>
              <a:r>
                <a:rPr lang="en-US" altLang="zh-CN" sz="2800" b="1" dirty="0" smtClean="0">
                  <a:solidFill>
                    <a:schemeClr val="bg1"/>
                  </a:solidFill>
                  <a:latin typeface="思源黑体" panose="020B0500000000000000" pitchFamily="34" charset="-122"/>
                  <a:ea typeface="思源黑体" panose="020B0500000000000000" pitchFamily="34" charset="-122"/>
                  <a:sym typeface="+mn-ea"/>
                </a:rPr>
                <a:t>2.</a:t>
              </a:r>
              <a:r>
                <a:rPr lang="zh-CN" altLang="en-US" sz="2800" b="1" dirty="0" smtClean="0">
                  <a:solidFill>
                    <a:schemeClr val="bg1"/>
                  </a:solidFill>
                  <a:latin typeface="思源黑体" panose="020B0500000000000000" pitchFamily="34" charset="-122"/>
                  <a:ea typeface="思源黑体" panose="020B0500000000000000" pitchFamily="34" charset="-122"/>
                  <a:sym typeface="+mn-ea"/>
                </a:rPr>
                <a:t>课程导入</a:t>
              </a:r>
              <a:endParaRPr lang="zh-CN" altLang="en-US" sz="2800" b="1" dirty="0" smtClean="0">
                <a:solidFill>
                  <a:schemeClr val="bg1"/>
                </a:solidFill>
                <a:latin typeface="思源黑体" panose="020B0500000000000000" pitchFamily="34" charset="-122"/>
                <a:ea typeface="思源黑体" panose="020B0500000000000000" pitchFamily="34" charset="-122"/>
                <a:sym typeface="+mn-ea"/>
              </a:endParaRPr>
            </a:p>
          </p:txBody>
        </p:sp>
      </p:grpSp>
      <p:sp>
        <p:nvSpPr>
          <p:cNvPr id="5" name="文本框 4"/>
          <p:cNvSpPr txBox="1"/>
          <p:nvPr/>
        </p:nvSpPr>
        <p:spPr>
          <a:xfrm>
            <a:off x="1287145" y="2044065"/>
            <a:ext cx="8343900" cy="553085"/>
          </a:xfrm>
          <a:prstGeom prst="rect">
            <a:avLst/>
          </a:prstGeom>
          <a:noFill/>
          <a:ln w="9525">
            <a:noFill/>
          </a:ln>
        </p:spPr>
        <p:txBody>
          <a:bodyPr wrap="square">
            <a:spAutoFit/>
          </a:bodyPr>
          <a:p>
            <a:pPr indent="508000" fontAlgn="auto">
              <a:lnSpc>
                <a:spcPct val="150000"/>
              </a:lnSpc>
              <a:extLst>
                <a:ext uri="{35155182-B16C-46BC-9424-99874614C6A1}">
                  <wpsdc:indentchars xmlns:wpsdc="http://www.wps.cn/officeDocument/2017/drawingmlCustomData" val="200" checksum="282533468"/>
                </a:ext>
              </a:extLst>
            </a:pPr>
            <a:r>
              <a:rPr lang="zh-CN" sz="2000" b="1">
                <a:ea typeface="宋体" panose="02010600030101010101" pitchFamily="2" charset="-122"/>
              </a:rPr>
              <a:t>复习学习的溶液酸碱性判断依据，为盐溶液酸碱性判断做好铺垫。</a:t>
            </a:r>
            <a:endParaRPr lang="zh-CN" altLang="en-US" sz="2000" b="1">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fill="hold"/>
                                        <p:tgtEl>
                                          <p:spTgt spid="53"/>
                                        </p:tgtEl>
                                        <p:attrNameLst>
                                          <p:attrName>ppt_x</p:attrName>
                                        </p:attrNameLst>
                                      </p:cBhvr>
                                      <p:tavLst>
                                        <p:tav tm="0">
                                          <p:val>
                                            <p:strVal val="#ppt_x"/>
                                          </p:val>
                                        </p:tav>
                                        <p:tav tm="100000">
                                          <p:val>
                                            <p:strVal val="#ppt_x"/>
                                          </p:val>
                                        </p:tav>
                                      </p:tavLst>
                                    </p:anim>
                                    <p:anim calcmode="lin" valueType="num">
                                      <p:cBhvr additive="base">
                                        <p:cTn id="39" dur="500" fill="hold"/>
                                        <p:tgtEl>
                                          <p:spTgt spid="53"/>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4"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ppt_x"/>
                                          </p:val>
                                        </p:tav>
                                        <p:tav tm="100000">
                                          <p:val>
                                            <p:strVal val="#ppt_x"/>
                                          </p:val>
                                        </p:tav>
                                      </p:tavLst>
                                    </p:anim>
                                    <p:anim calcmode="lin" valueType="num">
                                      <p:cBhvr additive="base">
                                        <p:cTn id="4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100"/>
                                        </p:tgtEl>
                                        <p:attrNameLst>
                                          <p:attrName>style.visibility</p:attrName>
                                        </p:attrNameLst>
                                      </p:cBhvr>
                                      <p:to>
                                        <p:strVal val="visible"/>
                                      </p:to>
                                    </p:set>
                                    <p:anim calcmode="lin" valueType="num">
                                      <p:cBhvr>
                                        <p:cTn id="54" dur="500" fill="hold"/>
                                        <p:tgtEl>
                                          <p:spTgt spid="100"/>
                                        </p:tgtEl>
                                        <p:attrNameLst>
                                          <p:attrName>ppt_w</p:attrName>
                                        </p:attrNameLst>
                                      </p:cBhvr>
                                      <p:tavLst>
                                        <p:tav tm="0">
                                          <p:val>
                                            <p:fltVal val="0"/>
                                          </p:val>
                                        </p:tav>
                                        <p:tav tm="100000">
                                          <p:val>
                                            <p:strVal val="#ppt_w"/>
                                          </p:val>
                                        </p:tav>
                                      </p:tavLst>
                                    </p:anim>
                                    <p:anim calcmode="lin" valueType="num">
                                      <p:cBhvr>
                                        <p:cTn id="55" dur="500" fill="hold"/>
                                        <p:tgtEl>
                                          <p:spTgt spid="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00" grpId="0"/>
      <p:bldP spid="100"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1503045" y="273050"/>
            <a:ext cx="536702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四、</a:t>
            </a:r>
            <a:r>
              <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教学程序（说教学过程）</a:t>
            </a:r>
            <a:endPar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endParaRPr>
          </a:p>
        </p:txBody>
      </p:sp>
      <p:grpSp>
        <p:nvGrpSpPr>
          <p:cNvPr id="21" name="组合 20"/>
          <p:cNvGrpSpPr/>
          <p:nvPr/>
        </p:nvGrpSpPr>
        <p:grpSpPr>
          <a:xfrm>
            <a:off x="828177" y="1461301"/>
            <a:ext cx="716101" cy="348343"/>
            <a:chOff x="2603637" y="2759040"/>
            <a:chExt cx="716101" cy="348343"/>
          </a:xfrm>
        </p:grpSpPr>
        <p:sp>
          <p:nvSpPr>
            <p:cNvPr id="29" name="燕尾形 6"/>
            <p:cNvSpPr/>
            <p:nvPr/>
          </p:nvSpPr>
          <p:spPr>
            <a:xfrm>
              <a:off x="2603637"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sp>
          <p:nvSpPr>
            <p:cNvPr id="30" name="燕尾形 36"/>
            <p:cNvSpPr/>
            <p:nvPr/>
          </p:nvSpPr>
          <p:spPr>
            <a:xfrm>
              <a:off x="2971395" y="2759040"/>
              <a:ext cx="348343" cy="348343"/>
            </a:xfrm>
            <a:prstGeom prst="chevron">
              <a:avLst/>
            </a:prstGeom>
            <a:solidFill>
              <a:srgbClr val="9D7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prstClr val="black"/>
                </a:solidFill>
              </a:endParaRPr>
            </a:p>
          </p:txBody>
        </p:sp>
      </p:grpSp>
      <p:sp>
        <p:nvSpPr>
          <p:cNvPr id="58" name="文本框 57"/>
          <p:cNvSpPr txBox="1"/>
          <p:nvPr/>
        </p:nvSpPr>
        <p:spPr>
          <a:xfrm>
            <a:off x="1358900" y="2147570"/>
            <a:ext cx="5080000" cy="460375"/>
          </a:xfrm>
          <a:prstGeom prst="rect">
            <a:avLst/>
          </a:prstGeom>
          <a:noFill/>
          <a:ln w="9525">
            <a:noFill/>
          </a:ln>
        </p:spPr>
        <p:txBody>
          <a:bodyPr>
            <a:spAutoFit/>
          </a:bodyPr>
          <a:p>
            <a:pPr indent="0"/>
            <a:r>
              <a:rPr lang="zh-CN" sz="2400" b="1">
                <a:latin typeface="Times New Roman" panose="02020603050405020304" charset="0"/>
                <a:ea typeface="宋体" panose="02010600030101010101" pitchFamily="2" charset="-122"/>
              </a:rPr>
              <a:t>活动一</a:t>
            </a:r>
            <a:r>
              <a:rPr lang="zh-CN" sz="2400" b="1">
                <a:latin typeface="Times New Roman" panose="02020603050405020304" charset="0"/>
                <a:ea typeface="宋体" panose="02010600030101010101" pitchFamily="2" charset="-122"/>
              </a:rPr>
              <a:t>：认知盐溶液的酸碱性</a:t>
            </a:r>
            <a:r>
              <a:rPr lang="zh-CN" sz="2400" b="1">
                <a:solidFill>
                  <a:srgbClr val="FF0000"/>
                </a:solidFill>
                <a:latin typeface="Times New Roman" panose="02020603050405020304" charset="0"/>
                <a:ea typeface="宋体" panose="02010600030101010101" pitchFamily="2" charset="-122"/>
              </a:rPr>
              <a:t>（宏观）</a:t>
            </a:r>
            <a:endParaRPr lang="zh-CN" sz="2400" b="1">
              <a:solidFill>
                <a:srgbClr val="FF0000"/>
              </a:solidFill>
              <a:latin typeface="Times New Roman" panose="02020603050405020304" charset="0"/>
              <a:ea typeface="宋体" panose="02010600030101010101" pitchFamily="2" charset="-122"/>
            </a:endParaRPr>
          </a:p>
        </p:txBody>
      </p:sp>
      <p:sp>
        <p:nvSpPr>
          <p:cNvPr id="27" name="Freeform 69"/>
          <p:cNvSpPr>
            <a:spLocks noChangeArrowheads="1"/>
          </p:cNvSpPr>
          <p:nvPr/>
        </p:nvSpPr>
        <p:spPr bwMode="auto">
          <a:xfrm>
            <a:off x="1117591" y="2268642"/>
            <a:ext cx="241396" cy="231327"/>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rgbClr val="9D77AE"/>
          </a:solidFill>
          <a:ln>
            <a:noFill/>
          </a:ln>
          <a:effectLst/>
        </p:spPr>
        <p:txBody>
          <a:bodyPr wrap="none" anchor="ctr"/>
          <a:p>
            <a:pPr defTabSz="685800" fontAlgn="auto">
              <a:spcBef>
                <a:spcPts val="0"/>
              </a:spcBef>
              <a:spcAft>
                <a:spcPts val="0"/>
              </a:spcAft>
            </a:pPr>
            <a:endParaRPr lang="en-US" sz="1350">
              <a:solidFill>
                <a:srgbClr val="445469"/>
              </a:solidFill>
              <a:latin typeface="Lato Light"/>
              <a:ea typeface="+mn-ea"/>
            </a:endParaRPr>
          </a:p>
        </p:txBody>
      </p:sp>
      <p:pic>
        <p:nvPicPr>
          <p:cNvPr id="5" name="图片 4"/>
          <p:cNvPicPr>
            <a:picLocks noChangeAspect="1"/>
          </p:cNvPicPr>
          <p:nvPr/>
        </p:nvPicPr>
        <p:blipFill>
          <a:blip r:embed="rId1"/>
          <a:stretch>
            <a:fillRect/>
          </a:stretch>
        </p:blipFill>
        <p:spPr>
          <a:xfrm>
            <a:off x="1755140" y="2776855"/>
            <a:ext cx="8070215" cy="1657985"/>
          </a:xfrm>
          <a:prstGeom prst="rect">
            <a:avLst/>
          </a:prstGeom>
        </p:spPr>
      </p:pic>
      <p:pic>
        <p:nvPicPr>
          <p:cNvPr id="6" name="图片 2"/>
          <p:cNvPicPr>
            <a:picLocks noChangeAspect="1"/>
          </p:cNvPicPr>
          <p:nvPr/>
        </p:nvPicPr>
        <p:blipFill>
          <a:blip r:embed="rId2"/>
          <a:stretch>
            <a:fillRect/>
          </a:stretch>
        </p:blipFill>
        <p:spPr>
          <a:xfrm>
            <a:off x="2262505" y="4434840"/>
            <a:ext cx="7277735" cy="2238375"/>
          </a:xfrm>
          <a:prstGeom prst="rect">
            <a:avLst/>
          </a:prstGeom>
          <a:noFill/>
          <a:ln>
            <a:noFill/>
          </a:ln>
        </p:spPr>
      </p:pic>
      <p:graphicFrame>
        <p:nvGraphicFramePr>
          <p:cNvPr id="8" name="表格 7"/>
          <p:cNvGraphicFramePr/>
          <p:nvPr/>
        </p:nvGraphicFramePr>
        <p:xfrm>
          <a:off x="3556000" y="306324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62" name="组合 61"/>
          <p:cNvGrpSpPr/>
          <p:nvPr/>
        </p:nvGrpSpPr>
        <p:grpSpPr>
          <a:xfrm>
            <a:off x="1722755" y="1313815"/>
            <a:ext cx="2478405" cy="690988"/>
            <a:chOff x="906497" y="1272280"/>
            <a:chExt cx="1468403" cy="467620"/>
          </a:xfrm>
          <a:effectLst>
            <a:outerShdw blurRad="190500" dist="63500" dir="2700000" algn="tl" rotWithShape="0">
              <a:prstClr val="black">
                <a:alpha val="25000"/>
              </a:prstClr>
            </a:outerShdw>
          </a:effectLst>
        </p:grpSpPr>
        <p:sp>
          <p:nvSpPr>
            <p:cNvPr id="63" name="矩形 62"/>
            <p:cNvSpPr/>
            <p:nvPr/>
          </p:nvSpPr>
          <p:spPr>
            <a:xfrm>
              <a:off x="906497" y="1272280"/>
              <a:ext cx="1468403" cy="467620"/>
            </a:xfrm>
            <a:prstGeom prst="rect">
              <a:avLst/>
            </a:prstGeom>
            <a:solidFill>
              <a:srgbClr val="FEBB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64" name="矩形 63"/>
            <p:cNvSpPr/>
            <p:nvPr/>
          </p:nvSpPr>
          <p:spPr>
            <a:xfrm>
              <a:off x="925689" y="1313169"/>
              <a:ext cx="1333500" cy="353239"/>
            </a:xfrm>
            <a:prstGeom prst="rect">
              <a:avLst/>
            </a:prstGeom>
          </p:spPr>
          <p:txBody>
            <a:bodyPr wrap="square">
              <a:spAutoFit/>
            </a:bodyPr>
            <a:p>
              <a:pPr algn="l" eaLnBrk="0" hangingPunct="0"/>
              <a:r>
                <a:rPr lang="en-US" altLang="zh-CN" sz="2800" b="1" dirty="0" smtClean="0">
                  <a:solidFill>
                    <a:schemeClr val="bg1"/>
                  </a:solidFill>
                  <a:latin typeface="思源黑体" panose="020B0500000000000000" pitchFamily="34" charset="-122"/>
                  <a:ea typeface="思源黑体" panose="020B0500000000000000" pitchFamily="34" charset="-122"/>
                  <a:sym typeface="+mn-ea"/>
                </a:rPr>
                <a:t>3.</a:t>
              </a:r>
              <a:r>
                <a:rPr lang="zh-CN" altLang="en-US" sz="2800" b="1" dirty="0" smtClean="0">
                  <a:solidFill>
                    <a:schemeClr val="bg1"/>
                  </a:solidFill>
                  <a:latin typeface="思源黑体" panose="020B0500000000000000" pitchFamily="34" charset="-122"/>
                  <a:ea typeface="思源黑体" panose="020B0500000000000000" pitchFamily="34" charset="-122"/>
                  <a:sym typeface="+mn-ea"/>
                </a:rPr>
                <a:t>新课讲授</a:t>
              </a:r>
              <a:endParaRPr lang="zh-CN" altLang="en-US" sz="2800" b="1" dirty="0" smtClean="0">
                <a:solidFill>
                  <a:schemeClr val="bg1"/>
                </a:solidFill>
                <a:latin typeface="思源黑体" panose="020B0500000000000000" pitchFamily="34" charset="-122"/>
                <a:ea typeface="思源黑体" panose="020B0500000000000000" pitchFamily="34" charset="-122"/>
                <a:sym typeface="+mn-ea"/>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7" grpId="0" animBg="1"/>
      <p:bldP spid="58" grpId="1"/>
      <p:bldP spid="2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8"/>
          <p:cNvSpPr>
            <a:spLocks noChangeArrowheads="1"/>
          </p:cNvSpPr>
          <p:nvPr/>
        </p:nvSpPr>
        <p:spPr bwMode="auto">
          <a:xfrm>
            <a:off x="1503045" y="273050"/>
            <a:ext cx="536702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150000"/>
              </a:lnSpc>
            </a:pPr>
            <a:r>
              <a:rPr lang="zh-CN"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四、</a:t>
            </a:r>
            <a:r>
              <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教学程序（说教学过程）</a:t>
            </a:r>
            <a:endPar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5" name="文本框 14"/>
          <p:cNvSpPr txBox="1"/>
          <p:nvPr/>
        </p:nvSpPr>
        <p:spPr>
          <a:xfrm>
            <a:off x="1503045" y="1191895"/>
            <a:ext cx="7153275" cy="460375"/>
          </a:xfrm>
          <a:prstGeom prst="rect">
            <a:avLst/>
          </a:prstGeom>
          <a:noFill/>
          <a:ln w="9525">
            <a:noFill/>
          </a:ln>
        </p:spPr>
        <p:txBody>
          <a:bodyPr wrap="square">
            <a:spAutoFit/>
          </a:bodyPr>
          <a:p>
            <a:pPr indent="0"/>
            <a:r>
              <a:rPr lang="zh-CN" sz="2400" b="1">
                <a:latin typeface="Times New Roman" panose="02020603050405020304" charset="0"/>
                <a:ea typeface="宋体" panose="02010600030101010101" pitchFamily="2" charset="-122"/>
              </a:rPr>
              <a:t>活动二：分析盐溶液呈现酸碱性的原因</a:t>
            </a:r>
            <a:r>
              <a:rPr lang="zh-CN" sz="2400" b="1">
                <a:solidFill>
                  <a:srgbClr val="FF0000"/>
                </a:solidFill>
                <a:latin typeface="Times New Roman" panose="02020603050405020304" charset="0"/>
                <a:ea typeface="宋体" panose="02010600030101010101" pitchFamily="2" charset="-122"/>
                <a:sym typeface="+mn-ea"/>
              </a:rPr>
              <a:t>（微观）</a:t>
            </a:r>
            <a:endParaRPr lang="zh-CN" sz="2400" b="1">
              <a:latin typeface="Times New Roman" panose="02020603050405020304" charset="0"/>
              <a:ea typeface="宋体" panose="02010600030101010101" pitchFamily="2" charset="-122"/>
            </a:endParaRPr>
          </a:p>
        </p:txBody>
      </p:sp>
      <p:sp>
        <p:nvSpPr>
          <p:cNvPr id="16" name="Freeform 69"/>
          <p:cNvSpPr>
            <a:spLocks noChangeArrowheads="1"/>
          </p:cNvSpPr>
          <p:nvPr/>
        </p:nvSpPr>
        <p:spPr bwMode="auto">
          <a:xfrm>
            <a:off x="1261736" y="1306617"/>
            <a:ext cx="241396" cy="231327"/>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rgbClr val="9D77AE"/>
          </a:solidFill>
          <a:ln>
            <a:noFill/>
          </a:ln>
          <a:effectLst/>
        </p:spPr>
        <p:txBody>
          <a:bodyPr wrap="none" anchor="ctr"/>
          <a:p>
            <a:pPr defTabSz="685800" fontAlgn="auto">
              <a:spcBef>
                <a:spcPts val="0"/>
              </a:spcBef>
              <a:spcAft>
                <a:spcPts val="0"/>
              </a:spcAft>
            </a:pPr>
            <a:endParaRPr lang="en-US" sz="1350">
              <a:solidFill>
                <a:srgbClr val="445469"/>
              </a:solidFill>
              <a:latin typeface="Lato Light"/>
              <a:ea typeface="+mn-ea"/>
            </a:endParaRPr>
          </a:p>
        </p:txBody>
      </p:sp>
      <p:sp>
        <p:nvSpPr>
          <p:cNvPr id="17" name="文本框 16"/>
          <p:cNvSpPr txBox="1"/>
          <p:nvPr/>
        </p:nvSpPr>
        <p:spPr>
          <a:xfrm>
            <a:off x="1109345" y="1925320"/>
            <a:ext cx="4710430" cy="829945"/>
          </a:xfrm>
          <a:prstGeom prst="rect">
            <a:avLst/>
          </a:prstGeom>
          <a:noFill/>
          <a:ln w="9525">
            <a:noFill/>
          </a:ln>
        </p:spPr>
        <p:txBody>
          <a:bodyPr wrap="square">
            <a:spAutoFit/>
          </a:bodyPr>
          <a:p>
            <a:pPr indent="-609600" fontAlgn="auto">
              <a:extLst>
                <a:ext uri="{35155182-B16C-46BC-9424-99874614C6A1}">
                  <wpsdc:indentchars xmlns:wpsdc="http://www.wps.cn/officeDocument/2017/drawingmlCustomData" val="-200" checksum="3313634920"/>
                </a:ext>
              </a:extLst>
            </a:pPr>
            <a:r>
              <a:rPr lang="zh-CN" sz="2400" b="0">
                <a:latin typeface="Times New Roman" panose="02020603050405020304" charset="0"/>
                <a:ea typeface="宋体" panose="02010600030101010101" pitchFamily="2" charset="-122"/>
              </a:rPr>
              <a:t>（</a:t>
            </a:r>
            <a:r>
              <a:rPr lang="en-US" altLang="zh-CN" sz="2400" b="0">
                <a:latin typeface="Times New Roman" panose="02020603050405020304" charset="0"/>
                <a:ea typeface="宋体" panose="02010600030101010101" pitchFamily="2" charset="-122"/>
              </a:rPr>
              <a:t>1</a:t>
            </a:r>
            <a:r>
              <a:rPr lang="zh-CN" altLang="en-US" sz="2400" b="0">
                <a:latin typeface="Times New Roman" panose="02020603050405020304" charset="0"/>
                <a:ea typeface="宋体" panose="02010600030101010101" pitchFamily="2" charset="-122"/>
              </a:rPr>
              <a:t>）</a:t>
            </a:r>
            <a:r>
              <a:rPr lang="zh-CN" sz="2400" b="0">
                <a:latin typeface="Times New Roman" panose="02020603050405020304" charset="0"/>
                <a:ea typeface="宋体" panose="02010600030101010101" pitchFamily="2" charset="-122"/>
              </a:rPr>
              <a:t>教师以氯化铵溶液显酸性为例分析原因：</a:t>
            </a:r>
            <a:endParaRPr lang="zh-CN" altLang="en-US" sz="2400" b="0">
              <a:latin typeface="Times New Roman" panose="02020603050405020304" charset="0"/>
              <a:ea typeface="宋体" panose="02010600030101010101" pitchFamily="2" charset="-122"/>
            </a:endParaRPr>
          </a:p>
        </p:txBody>
      </p:sp>
      <p:pic>
        <p:nvPicPr>
          <p:cNvPr id="18" name="图片 17"/>
          <p:cNvPicPr/>
          <p:nvPr/>
        </p:nvPicPr>
        <p:blipFill>
          <a:blip r:embed="rId1"/>
          <a:stretch>
            <a:fillRect/>
          </a:stretch>
        </p:blipFill>
        <p:spPr>
          <a:xfrm>
            <a:off x="1974215" y="2907030"/>
            <a:ext cx="2753995" cy="1409065"/>
          </a:xfrm>
          <a:prstGeom prst="rect">
            <a:avLst/>
          </a:prstGeom>
          <a:noFill/>
          <a:ln w="9525">
            <a:noFill/>
          </a:ln>
        </p:spPr>
      </p:pic>
      <p:sp>
        <p:nvSpPr>
          <p:cNvPr id="100" name="文本框 99"/>
          <p:cNvSpPr txBox="1"/>
          <p:nvPr/>
        </p:nvSpPr>
        <p:spPr>
          <a:xfrm>
            <a:off x="5819775" y="1925320"/>
            <a:ext cx="5962015" cy="829945"/>
          </a:xfrm>
          <a:prstGeom prst="rect">
            <a:avLst/>
          </a:prstGeom>
          <a:noFill/>
          <a:ln w="9525">
            <a:noFill/>
          </a:ln>
        </p:spPr>
        <p:txBody>
          <a:bodyPr wrap="square">
            <a:spAutoFit/>
          </a:bodyPr>
          <a:p>
            <a:pPr indent="0"/>
            <a:r>
              <a:rPr lang="en-US" altLang="zh-CN" sz="2400" b="0">
                <a:latin typeface="Times New Roman" panose="02020603050405020304" charset="0"/>
                <a:ea typeface="宋体" panose="02010600030101010101" pitchFamily="2" charset="-122"/>
              </a:rPr>
              <a:t>（2）观看</a:t>
            </a:r>
            <a:r>
              <a:rPr lang="zh-CN" sz="2400" b="0">
                <a:latin typeface="Times New Roman" panose="02020603050405020304" charset="0"/>
                <a:ea typeface="宋体" panose="02010600030101010101" pitchFamily="2" charset="-122"/>
              </a:rPr>
              <a:t>氯化铵在水解的微观动画，</a:t>
            </a:r>
            <a:endParaRPr lang="zh-CN" sz="2400" b="0">
              <a:latin typeface="Times New Roman" panose="02020603050405020304" charset="0"/>
              <a:ea typeface="宋体" panose="02010600030101010101" pitchFamily="2" charset="-122"/>
            </a:endParaRPr>
          </a:p>
          <a:p>
            <a:pPr indent="0"/>
            <a:r>
              <a:rPr lang="zh-CN" sz="2400" b="0">
                <a:latin typeface="Times New Roman" panose="02020603050405020304" charset="0"/>
                <a:ea typeface="宋体" panose="02010600030101010101" pitchFamily="2" charset="-122"/>
              </a:rPr>
              <a:t> </a:t>
            </a:r>
            <a:r>
              <a:rPr lang="en-US" altLang="zh-CN" sz="2400" b="0">
                <a:latin typeface="Times New Roman" panose="02020603050405020304" charset="0"/>
                <a:ea typeface="宋体" panose="02010600030101010101" pitchFamily="2" charset="-122"/>
              </a:rPr>
              <a:t>        </a:t>
            </a:r>
            <a:r>
              <a:rPr lang="zh-CN" sz="2400" b="0">
                <a:latin typeface="Times New Roman" panose="02020603050405020304" charset="0"/>
                <a:ea typeface="宋体" panose="02010600030101010101" pitchFamily="2" charset="-122"/>
              </a:rPr>
              <a:t>增强学生的形象思维。</a:t>
            </a:r>
            <a:endParaRPr lang="zh-CN" sz="2400" b="0">
              <a:latin typeface="Times New Roman" panose="02020603050405020304" charset="0"/>
              <a:ea typeface="宋体" panose="02010600030101010101" pitchFamily="2" charset="-122"/>
            </a:endParaRPr>
          </a:p>
        </p:txBody>
      </p:sp>
      <p:pic>
        <p:nvPicPr>
          <p:cNvPr id="19" name="图片 18"/>
          <p:cNvPicPr>
            <a:picLocks noChangeAspect="1"/>
          </p:cNvPicPr>
          <p:nvPr/>
        </p:nvPicPr>
        <p:blipFill>
          <a:blip r:embed="rId2"/>
          <a:stretch>
            <a:fillRect/>
          </a:stretch>
        </p:blipFill>
        <p:spPr>
          <a:xfrm>
            <a:off x="6904990" y="2907030"/>
            <a:ext cx="2585085" cy="1599565"/>
          </a:xfrm>
          <a:prstGeom prst="rect">
            <a:avLst/>
          </a:prstGeom>
          <a:noFill/>
          <a:ln>
            <a:noFill/>
          </a:ln>
        </p:spPr>
      </p:pic>
      <p:sp>
        <p:nvSpPr>
          <p:cNvPr id="22" name="文本框 21"/>
          <p:cNvSpPr txBox="1"/>
          <p:nvPr/>
        </p:nvSpPr>
        <p:spPr>
          <a:xfrm>
            <a:off x="1600835" y="5621020"/>
            <a:ext cx="8825865" cy="1014730"/>
          </a:xfrm>
          <a:prstGeom prst="rect">
            <a:avLst/>
          </a:prstGeom>
          <a:noFill/>
          <a:ln w="9525">
            <a:noFill/>
          </a:ln>
        </p:spPr>
        <p:txBody>
          <a:bodyPr wrap="square">
            <a:spAutoFit/>
          </a:bodyPr>
          <a:p>
            <a:pPr indent="508000" fontAlgn="auto">
              <a:lnSpc>
                <a:spcPct val="150000"/>
              </a:lnSpc>
              <a:extLst>
                <a:ext uri="{35155182-B16C-46BC-9424-99874614C6A1}">
                  <wpsdc:indentchars xmlns:wpsdc="http://www.wps.cn/officeDocument/2017/drawingmlCustomData" val="200" checksum="282533468"/>
                </a:ext>
              </a:extLst>
            </a:pPr>
            <a:r>
              <a:rPr lang="zh-CN" sz="2000" b="1">
                <a:solidFill>
                  <a:srgbClr val="FF0000"/>
                </a:solidFill>
                <a:ea typeface="宋体" panose="02010600030101010101" pitchFamily="2" charset="-122"/>
              </a:rPr>
              <a:t>归纳：</a:t>
            </a:r>
            <a:r>
              <a:rPr lang="zh-CN" sz="2000" b="1">
                <a:ea typeface="宋体" panose="02010600030101010101" pitchFamily="2" charset="-122"/>
              </a:rPr>
              <a:t>盐溶液之所以呈现酸碱性是因为盐电离出来的弱离子和水电离出来的氢离子或者是氢氧根离子结合，导致</a:t>
            </a:r>
            <a:r>
              <a:rPr lang="en-US" sz="2000" b="1">
                <a:latin typeface="Times New Roman" panose="02020603050405020304" charset="0"/>
                <a:ea typeface="宋体" panose="02010600030101010101" pitchFamily="2" charset="-122"/>
              </a:rPr>
              <a:t>[H]</a:t>
            </a:r>
            <a:r>
              <a:rPr lang="zh-CN" sz="2000" b="1">
                <a:ea typeface="宋体" panose="02010600030101010101" pitchFamily="2" charset="-122"/>
              </a:rPr>
              <a:t>和</a:t>
            </a:r>
            <a:r>
              <a:rPr lang="en-US" sz="2000" b="1">
                <a:latin typeface="Times New Roman" panose="02020603050405020304" charset="0"/>
                <a:ea typeface="宋体" panose="02010600030101010101" pitchFamily="2" charset="-122"/>
              </a:rPr>
              <a:t>[OH]</a:t>
            </a:r>
            <a:r>
              <a:rPr lang="zh-CN" sz="2000" b="1">
                <a:ea typeface="宋体" panose="02010600030101010101" pitchFamily="2" charset="-122"/>
              </a:rPr>
              <a:t>不相等。</a:t>
            </a:r>
            <a:endParaRPr lang="zh-CN" altLang="en-US" sz="2000" b="1">
              <a:ea typeface="宋体" panose="02010600030101010101" pitchFamily="2" charset="-122"/>
            </a:endParaRPr>
          </a:p>
        </p:txBody>
      </p:sp>
      <p:grpSp>
        <p:nvGrpSpPr>
          <p:cNvPr id="3" name="组合 2"/>
          <p:cNvGrpSpPr/>
          <p:nvPr/>
        </p:nvGrpSpPr>
        <p:grpSpPr>
          <a:xfrm>
            <a:off x="1200150" y="4739640"/>
            <a:ext cx="6175375" cy="1045210"/>
            <a:chOff x="1890" y="7464"/>
            <a:chExt cx="9725" cy="1646"/>
          </a:xfrm>
        </p:grpSpPr>
        <p:pic>
          <p:nvPicPr>
            <p:cNvPr id="20" name="图片 19"/>
            <p:cNvPicPr>
              <a:picLocks noChangeAspect="1"/>
            </p:cNvPicPr>
            <p:nvPr/>
          </p:nvPicPr>
          <p:blipFill>
            <a:blip r:embed="rId3"/>
            <a:stretch>
              <a:fillRect/>
            </a:stretch>
          </p:blipFill>
          <p:spPr>
            <a:xfrm>
              <a:off x="3109" y="7464"/>
              <a:ext cx="8507" cy="1647"/>
            </a:xfrm>
            <a:prstGeom prst="rect">
              <a:avLst/>
            </a:prstGeom>
          </p:spPr>
        </p:pic>
        <p:sp>
          <p:nvSpPr>
            <p:cNvPr id="2" name="文本框 1"/>
            <p:cNvSpPr txBox="1"/>
            <p:nvPr/>
          </p:nvSpPr>
          <p:spPr>
            <a:xfrm>
              <a:off x="1890" y="7998"/>
              <a:ext cx="1519" cy="725"/>
            </a:xfrm>
            <a:prstGeom prst="rect">
              <a:avLst/>
            </a:prstGeom>
            <a:noFill/>
          </p:spPr>
          <p:txBody>
            <a:bodyPr wrap="square" rtlCol="0" anchor="t">
              <a:spAutoFit/>
            </a:bodyPr>
            <a:p>
              <a:r>
                <a:rPr lang="zh-CN" sz="2400">
                  <a:latin typeface="Times New Roman" panose="02020603050405020304" charset="0"/>
                  <a:ea typeface="宋体" panose="02010600030101010101" pitchFamily="2" charset="-122"/>
                  <a:sym typeface="+mn-ea"/>
                </a:rPr>
                <a:t>（3）</a:t>
              </a:r>
              <a:endParaRPr lang="zh-CN" sz="2400">
                <a:latin typeface="Times New Roman" panose="02020603050405020304" charset="0"/>
                <a:ea typeface="宋体" panose="02010600030101010101"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5" grpId="1"/>
      <p:bldP spid="16" grpId="1" animBg="1"/>
      <p:bldP spid="17" grpId="0"/>
      <p:bldP spid="17" grpId="1"/>
      <p:bldP spid="100" grpId="0"/>
      <p:bldP spid="100" grpId="1"/>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 18"/>
          <p:cNvSpPr>
            <a:spLocks noChangeArrowheads="1"/>
          </p:cNvSpPr>
          <p:nvPr/>
        </p:nvSpPr>
        <p:spPr bwMode="auto">
          <a:xfrm>
            <a:off x="1503045" y="273050"/>
            <a:ext cx="536702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eaLnBrk="0" hangingPunct="0">
              <a:lnSpc>
                <a:spcPct val="150000"/>
              </a:lnSpc>
            </a:pPr>
            <a:r>
              <a:rPr lang="zh-CN"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四、</a:t>
            </a:r>
            <a:r>
              <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rPr>
              <a:t>教学程序（说教学过程）</a:t>
            </a:r>
            <a:endParaRPr sz="2800" b="1" spc="300" dirty="0" smtClean="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5" name="文本框 14"/>
          <p:cNvSpPr txBox="1"/>
          <p:nvPr/>
        </p:nvSpPr>
        <p:spPr>
          <a:xfrm>
            <a:off x="1503045" y="1191895"/>
            <a:ext cx="7153275" cy="460375"/>
          </a:xfrm>
          <a:prstGeom prst="rect">
            <a:avLst/>
          </a:prstGeom>
          <a:noFill/>
          <a:ln w="9525">
            <a:noFill/>
          </a:ln>
        </p:spPr>
        <p:txBody>
          <a:bodyPr wrap="square">
            <a:spAutoFit/>
          </a:bodyPr>
          <a:p>
            <a:pPr indent="0"/>
            <a:r>
              <a:rPr lang="zh-CN" sz="2400" b="1">
                <a:latin typeface="Times New Roman" panose="02020603050405020304" charset="0"/>
                <a:ea typeface="宋体" panose="02010600030101010101" pitchFamily="2" charset="-122"/>
              </a:rPr>
              <a:t>活动三：应用到生活中</a:t>
            </a:r>
            <a:endParaRPr lang="zh-CN" sz="2400" b="1">
              <a:latin typeface="Times New Roman" panose="02020603050405020304" charset="0"/>
              <a:ea typeface="宋体" panose="02010600030101010101" pitchFamily="2" charset="-122"/>
            </a:endParaRPr>
          </a:p>
        </p:txBody>
      </p:sp>
      <p:sp>
        <p:nvSpPr>
          <p:cNvPr id="16" name="Freeform 69"/>
          <p:cNvSpPr>
            <a:spLocks noChangeArrowheads="1"/>
          </p:cNvSpPr>
          <p:nvPr/>
        </p:nvSpPr>
        <p:spPr bwMode="auto">
          <a:xfrm>
            <a:off x="1261736" y="1306617"/>
            <a:ext cx="241396" cy="231327"/>
          </a:xfrm>
          <a:custGeom>
            <a:avLst/>
            <a:gdLst>
              <a:gd name="G0" fmla="+- 155 0 0"/>
              <a:gd name="G1" fmla="+- 155 0 0"/>
              <a:gd name="G2" fmla="+- 69 0 0"/>
              <a:gd name="G3" fmla="+- 1 0 0"/>
              <a:gd name="G4" fmla="+- 1 0 0"/>
              <a:gd name="G5" fmla="+- 1 0 0"/>
              <a:gd name="G6" fmla="+- 1 0 0"/>
              <a:gd name="G7" fmla="+- 1 0 0"/>
              <a:gd name="G8" fmla="+- 1 0 0"/>
              <a:gd name="G9" fmla="+- 1 0 0"/>
              <a:gd name="G10" fmla="+- 1 0 0"/>
              <a:gd name="G11" fmla="+- 1 0 0"/>
              <a:gd name="G12" fmla="+- 242 0 0"/>
              <a:gd name="G13" fmla="+- 155 0 0"/>
              <a:gd name="T0" fmla="*/ 0 w 325"/>
              <a:gd name="T1" fmla="*/ 35 h 312"/>
              <a:gd name="T2" fmla="*/ 0 w 325"/>
              <a:gd name="T3" fmla="*/ 35 h 312"/>
              <a:gd name="T4" fmla="*/ 36 w 325"/>
              <a:gd name="T5" fmla="*/ 0 h 312"/>
              <a:gd name="T6" fmla="*/ 73 w 325"/>
              <a:gd name="T7" fmla="*/ 35 h 312"/>
              <a:gd name="T8" fmla="*/ 36 w 325"/>
              <a:gd name="T9" fmla="*/ 70 h 312"/>
              <a:gd name="T10" fmla="*/ 0 w 325"/>
              <a:gd name="T11" fmla="*/ 35 h 312"/>
            </a:gdLst>
            <a:ahLst/>
            <a:cxnLst>
              <a:cxn ang="0">
                <a:pos x="T0" y="T1"/>
              </a:cxn>
              <a:cxn ang="0">
                <a:pos x="T2" y="T3"/>
              </a:cxn>
              <a:cxn ang="0">
                <a:pos x="T4" y="T5"/>
              </a:cxn>
              <a:cxn ang="0">
                <a:pos x="T6" y="T7"/>
              </a:cxn>
              <a:cxn ang="0">
                <a:pos x="T8" y="T9"/>
              </a:cxn>
              <a:cxn ang="0">
                <a:pos x="T10" y="T11"/>
              </a:cxn>
            </a:cxnLst>
            <a:rect l="0" t="0" r="r" b="b"/>
            <a:pathLst>
              <a:path w="325" h="312">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rgbClr val="9D77AE"/>
          </a:solidFill>
          <a:ln>
            <a:noFill/>
          </a:ln>
          <a:effectLst/>
        </p:spPr>
        <p:txBody>
          <a:bodyPr wrap="none" anchor="ctr"/>
          <a:p>
            <a:pPr defTabSz="685800" fontAlgn="auto">
              <a:spcBef>
                <a:spcPts val="0"/>
              </a:spcBef>
              <a:spcAft>
                <a:spcPts val="0"/>
              </a:spcAft>
            </a:pPr>
            <a:endParaRPr lang="en-US" sz="1350">
              <a:solidFill>
                <a:srgbClr val="445469"/>
              </a:solidFill>
              <a:latin typeface="Lato Light"/>
              <a:ea typeface="+mn-ea"/>
            </a:endParaRPr>
          </a:p>
        </p:txBody>
      </p:sp>
      <p:sp>
        <p:nvSpPr>
          <p:cNvPr id="2" name="文本框 1"/>
          <p:cNvSpPr txBox="1"/>
          <p:nvPr/>
        </p:nvSpPr>
        <p:spPr>
          <a:xfrm>
            <a:off x="1837055" y="1865630"/>
            <a:ext cx="5033010" cy="1014730"/>
          </a:xfrm>
          <a:prstGeom prst="rect">
            <a:avLst/>
          </a:prstGeom>
          <a:noFill/>
        </p:spPr>
        <p:txBody>
          <a:bodyPr wrap="none" rtlCol="0">
            <a:spAutoFit/>
          </a:bodyPr>
          <a:p>
            <a:pPr indent="0" algn="l" fontAlgn="auto">
              <a:lnSpc>
                <a:spcPct val="150000"/>
              </a:lnSpc>
            </a:pPr>
            <a:r>
              <a:rPr lang="zh-CN" sz="2000" b="1">
                <a:latin typeface="Times New Roman" panose="02020603050405020304" charset="0"/>
                <a:ea typeface="宋体" panose="02010600030101010101" pitchFamily="2" charset="-122"/>
                <a:sym typeface="+mn-ea"/>
              </a:rPr>
              <a:t>教师：播放泡沫灭火器灭火原理的视频</a:t>
            </a:r>
            <a:r>
              <a:rPr lang="zh-CN" sz="2000" b="1">
                <a:ea typeface="宋体" panose="02010600030101010101" pitchFamily="2" charset="-122"/>
                <a:sym typeface="+mn-ea"/>
              </a:rPr>
              <a:t>。</a:t>
            </a:r>
            <a:endParaRPr lang="zh-CN" sz="2000" b="1">
              <a:ea typeface="宋体" panose="02010600030101010101" pitchFamily="2" charset="-122"/>
              <a:sym typeface="+mn-ea"/>
            </a:endParaRPr>
          </a:p>
          <a:p>
            <a:pPr indent="0" algn="l" fontAlgn="auto">
              <a:lnSpc>
                <a:spcPct val="150000"/>
              </a:lnSpc>
            </a:pPr>
            <a:r>
              <a:rPr lang="zh-CN" altLang="en-US" sz="2000" b="1">
                <a:ea typeface="宋体" panose="02010600030101010101" pitchFamily="2" charset="-122"/>
              </a:rPr>
              <a:t>学生：从视频中找出泡沫灭火器的主要成</a:t>
            </a:r>
            <a:r>
              <a:rPr lang="zh-CN" altLang="en-US" sz="2000" b="1">
                <a:ea typeface="宋体" panose="02010600030101010101" pitchFamily="2" charset="-122"/>
                <a:sym typeface="+mn-ea"/>
              </a:rPr>
              <a:t>分</a:t>
            </a:r>
            <a:endParaRPr lang="zh-CN" altLang="en-US" sz="2000" b="1">
              <a:ea typeface="宋体" panose="02010600030101010101" pitchFamily="2" charset="-122"/>
              <a:sym typeface="+mn-ea"/>
            </a:endParaRPr>
          </a:p>
        </p:txBody>
      </p:sp>
      <p:grpSp>
        <p:nvGrpSpPr>
          <p:cNvPr id="6" name="组合 7"/>
          <p:cNvGrpSpPr/>
          <p:nvPr/>
        </p:nvGrpSpPr>
        <p:grpSpPr>
          <a:xfrm>
            <a:off x="2179955" y="2978150"/>
            <a:ext cx="3594100" cy="1979930"/>
            <a:chOff x="231" y="2981"/>
            <a:chExt cx="9089" cy="4584"/>
          </a:xfrm>
        </p:grpSpPr>
        <p:pic>
          <p:nvPicPr>
            <p:cNvPr id="1026" name="图片 1025" descr="image6"/>
            <p:cNvPicPr/>
            <p:nvPr/>
          </p:nvPicPr>
          <p:blipFill>
            <a:blip r:embed="rId1"/>
            <a:stretch>
              <a:fillRect/>
            </a:stretch>
          </p:blipFill>
          <p:spPr>
            <a:xfrm>
              <a:off x="2780" y="3604"/>
              <a:ext cx="6540" cy="3804"/>
            </a:xfrm>
            <a:prstGeom prst="rect">
              <a:avLst/>
            </a:prstGeom>
            <a:noFill/>
            <a:ln w="38100">
              <a:noFill/>
            </a:ln>
          </p:spPr>
        </p:pic>
        <p:pic>
          <p:nvPicPr>
            <p:cNvPr id="101" name="图片 100"/>
            <p:cNvPicPr/>
            <p:nvPr/>
          </p:nvPicPr>
          <p:blipFill>
            <a:blip r:embed="rId2"/>
            <a:srcRect l="20659" r="28486"/>
            <a:stretch>
              <a:fillRect/>
            </a:stretch>
          </p:blipFill>
          <p:spPr>
            <a:xfrm>
              <a:off x="231" y="2981"/>
              <a:ext cx="2549" cy="4584"/>
            </a:xfrm>
            <a:prstGeom prst="rect">
              <a:avLst/>
            </a:prstGeom>
            <a:noFill/>
            <a:ln w="9525">
              <a:noFill/>
            </a:ln>
          </p:spPr>
        </p:pic>
      </p:grpSp>
      <p:sp>
        <p:nvSpPr>
          <p:cNvPr id="126982" name="Rectangle 6"/>
          <p:cNvSpPr/>
          <p:nvPr/>
        </p:nvSpPr>
        <p:spPr>
          <a:xfrm>
            <a:off x="1570990" y="5364480"/>
            <a:ext cx="7840345" cy="46037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00000"/>
              </a:lnSpc>
              <a:spcBef>
                <a:spcPct val="0"/>
              </a:spcBef>
              <a:buFontTx/>
              <a:buNone/>
            </a:pPr>
            <a:r>
              <a:rPr lang="zh-CN" altLang="zh-CN" sz="2400" b="1" dirty="0">
                <a:solidFill>
                  <a:srgbClr val="FF0000"/>
                </a:solidFill>
                <a:latin typeface="Times New Roman" panose="02020603050405020304" charset="0"/>
                <a:ea typeface="黑体" panose="02010609060101010101" charset="-122"/>
              </a:rPr>
              <a:t> 主要化学物质：Al</a:t>
            </a:r>
            <a:r>
              <a:rPr lang="zh-CN" altLang="zh-CN" sz="2400" b="1" baseline="-25000" dirty="0">
                <a:solidFill>
                  <a:srgbClr val="FF0000"/>
                </a:solidFill>
                <a:latin typeface="Times New Roman" panose="02020603050405020304" charset="0"/>
                <a:ea typeface="黑体" panose="02010609060101010101" charset="-122"/>
              </a:rPr>
              <a:t>2</a:t>
            </a:r>
            <a:r>
              <a:rPr lang="zh-CN" altLang="zh-CN" sz="2400" b="1" dirty="0">
                <a:solidFill>
                  <a:srgbClr val="FF0000"/>
                </a:solidFill>
                <a:latin typeface="Times New Roman" panose="02020603050405020304" charset="0"/>
                <a:ea typeface="黑体" panose="02010609060101010101" charset="-122"/>
              </a:rPr>
              <a:t>(SO</a:t>
            </a:r>
            <a:r>
              <a:rPr lang="zh-CN" altLang="zh-CN" sz="2400" b="1" baseline="-25000" dirty="0">
                <a:solidFill>
                  <a:srgbClr val="FF0000"/>
                </a:solidFill>
                <a:latin typeface="Times New Roman" panose="02020603050405020304" charset="0"/>
                <a:ea typeface="黑体" panose="02010609060101010101" charset="-122"/>
              </a:rPr>
              <a:t>4</a:t>
            </a:r>
            <a:r>
              <a:rPr lang="zh-CN" altLang="zh-CN" sz="2400" b="1" dirty="0">
                <a:solidFill>
                  <a:srgbClr val="FF0000"/>
                </a:solidFill>
                <a:latin typeface="Times New Roman" panose="02020603050405020304" charset="0"/>
                <a:ea typeface="黑体" panose="02010609060101010101" charset="-122"/>
              </a:rPr>
              <a:t>)</a:t>
            </a:r>
            <a:r>
              <a:rPr lang="zh-CN" altLang="zh-CN" sz="2400" b="1" baseline="-25000" dirty="0">
                <a:solidFill>
                  <a:srgbClr val="FF0000"/>
                </a:solidFill>
                <a:latin typeface="Times New Roman" panose="02020603050405020304" charset="0"/>
                <a:ea typeface="黑体" panose="02010609060101010101" charset="-122"/>
              </a:rPr>
              <a:t>3</a:t>
            </a:r>
            <a:r>
              <a:rPr lang="zh-CN" altLang="zh-CN" sz="2400" b="1" dirty="0">
                <a:solidFill>
                  <a:srgbClr val="FF0000"/>
                </a:solidFill>
                <a:latin typeface="Times New Roman" panose="02020603050405020304" charset="0"/>
                <a:ea typeface="黑体" panose="02010609060101010101" charset="-122"/>
              </a:rPr>
              <a:t>溶液</a:t>
            </a:r>
            <a:r>
              <a:rPr lang="zh-CN" altLang="zh-CN" sz="2400" b="1" dirty="0">
                <a:solidFill>
                  <a:srgbClr val="FF0000"/>
                </a:solidFill>
                <a:latin typeface="Times New Roman" panose="02020603050405020304" charset="0"/>
                <a:ea typeface="黑体" panose="02010609060101010101" charset="-122"/>
                <a:sym typeface="+mn-ea"/>
              </a:rPr>
              <a:t>和NaHCO</a:t>
            </a:r>
            <a:r>
              <a:rPr lang="zh-CN" altLang="zh-CN" sz="2400" b="1" baseline="-25000" dirty="0">
                <a:solidFill>
                  <a:srgbClr val="FF0000"/>
                </a:solidFill>
                <a:latin typeface="Times New Roman" panose="02020603050405020304" charset="0"/>
                <a:ea typeface="黑体" panose="02010609060101010101" charset="-122"/>
                <a:sym typeface="+mn-ea"/>
              </a:rPr>
              <a:t>3</a:t>
            </a:r>
            <a:r>
              <a:rPr lang="zh-CN" altLang="zh-CN" sz="2400" b="1" dirty="0">
                <a:solidFill>
                  <a:srgbClr val="FF0000"/>
                </a:solidFill>
                <a:latin typeface="Times New Roman" panose="02020603050405020304" charset="0"/>
                <a:ea typeface="黑体" panose="02010609060101010101" charset="-122"/>
                <a:sym typeface="+mn-ea"/>
              </a:rPr>
              <a:t>溶液 </a:t>
            </a:r>
            <a:endParaRPr lang="zh-CN" altLang="zh-CN" sz="2400" b="1" dirty="0">
              <a:solidFill>
                <a:srgbClr val="FF0000"/>
              </a:solidFill>
              <a:latin typeface="Times New Roman" panose="02020603050405020304" charset="0"/>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5" grpId="1"/>
      <p:bldP spid="16" grpId="1" animBg="1"/>
      <p:bldP spid="2" grpId="0"/>
      <p:bldP spid="2" grpId="1"/>
      <p:bldP spid="126982" grpId="0"/>
      <p:bldP spid="126982" grpId="1"/>
    </p:bldLst>
  </p:timing>
</p:sld>
</file>

<file path=ppt/tags/tag1.xml><?xml version="1.0" encoding="utf-8"?>
<p:tagLst xmlns:p="http://schemas.openxmlformats.org/presentationml/2006/main">
  <p:tag name="MH" val="20160202082519"/>
  <p:tag name="MH_LIBRARY" val="GRAPHIC"/>
  <p:tag name="MH_TYPE" val="SubTitle"/>
  <p:tag name="MH_ORDER" val="1"/>
</p:tagLst>
</file>

<file path=ppt/tags/tag10.xml><?xml version="1.0" encoding="utf-8"?>
<p:tagLst xmlns:p="http://schemas.openxmlformats.org/presentationml/2006/main">
  <p:tag name="PA" val="v5.2.11"/>
</p:tagLst>
</file>

<file path=ppt/tags/tag11.xml><?xml version="1.0" encoding="utf-8"?>
<p:tagLst xmlns:p="http://schemas.openxmlformats.org/presentationml/2006/main">
  <p:tag name="ISPRING_PRESENTATION_TITLE" val="PowerPoint 演示文稿"/>
  <p:tag name="ISPRING_ULTRA_SCORM_COURSE_ID" val="E4646669-89D5-4F00-B7E6-D2D0A6F7B5C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Lst>
</file>

<file path=ppt/tags/tag2.xml><?xml version="1.0" encoding="utf-8"?>
<p:tagLst xmlns:p="http://schemas.openxmlformats.org/presentationml/2006/main">
  <p:tag name="MH" val="20160202082519"/>
  <p:tag name="MH_LIBRARY" val="GRAPHIC"/>
  <p:tag name="MH_TYPE" val="SubTitle"/>
  <p:tag name="MH_ORDER" val="1"/>
</p:tagLst>
</file>

<file path=ppt/tags/tag3.xml><?xml version="1.0" encoding="utf-8"?>
<p:tagLst xmlns:p="http://schemas.openxmlformats.org/presentationml/2006/main">
  <p:tag name="MH" val="20160202082519"/>
  <p:tag name="MH_LIBRARY" val="GRAPHIC"/>
  <p:tag name="MH_TYPE" val="SubTitle"/>
  <p:tag name="MH_ORDER" val="1"/>
</p:tagLst>
</file>

<file path=ppt/tags/tag4.xml><?xml version="1.0" encoding="utf-8"?>
<p:tagLst xmlns:p="http://schemas.openxmlformats.org/presentationml/2006/main">
  <p:tag name="MH" val="20160202082519"/>
  <p:tag name="MH_LIBRARY" val="GRAPHIC"/>
  <p:tag name="MH_TYPE" val="SubTitle"/>
  <p:tag name="MH_ORDER" val="1"/>
</p:tagLst>
</file>

<file path=ppt/tags/tag5.xml><?xml version="1.0" encoding="utf-8"?>
<p:tagLst xmlns:p="http://schemas.openxmlformats.org/presentationml/2006/main">
  <p:tag name="MH" val="20160202082519"/>
  <p:tag name="MH_LIBRARY" val="GRAPHIC"/>
  <p:tag name="MH_TYPE" val="SubTitle"/>
  <p:tag name="MH_ORDER" val="1"/>
</p:tagLst>
</file>

<file path=ppt/tags/tag6.xml><?xml version="1.0" encoding="utf-8"?>
<p:tagLst xmlns:p="http://schemas.openxmlformats.org/presentationml/2006/main">
  <p:tag name="MH" val="20160202082519"/>
  <p:tag name="MH_LIBRARY" val="GRAPHIC"/>
  <p:tag name="MH_TYPE" val="SubTitle"/>
  <p:tag name="MH_ORDER" val="1"/>
</p:tagLst>
</file>

<file path=ppt/tags/tag7.xml><?xml version="1.0" encoding="utf-8"?>
<p:tagLst xmlns:p="http://schemas.openxmlformats.org/presentationml/2006/main">
  <p:tag name="MH" val="20160202082519"/>
  <p:tag name="MH_LIBRARY" val="GRAPHIC"/>
  <p:tag name="MH_TYPE" val="SubTitle"/>
  <p:tag name="MH_ORDER" val="1"/>
</p:tagLst>
</file>

<file path=ppt/tags/tag8.xml><?xml version="1.0" encoding="utf-8"?>
<p:tagLst xmlns:p="http://schemas.openxmlformats.org/presentationml/2006/main">
  <p:tag name="MH" val="20160202082519"/>
  <p:tag name="MH_LIBRARY" val="GRAPHIC"/>
  <p:tag name="MH_TYPE" val="SubTitle"/>
  <p:tag name="MH_ORDER" val="1"/>
</p:tagLst>
</file>

<file path=ppt/tags/tag9.xml><?xml version="1.0" encoding="utf-8"?>
<p:tagLst xmlns:p="http://schemas.openxmlformats.org/presentationml/2006/main">
  <p:tag name="MH" val="20160202082519"/>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1326</Words>
  <Application>WPS 演示</Application>
  <PresentationFormat>宽屏</PresentationFormat>
  <Paragraphs>172</Paragraphs>
  <Slides>14</Slides>
  <Notes>29</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14</vt:i4>
      </vt:variant>
    </vt:vector>
  </HeadingPairs>
  <TitlesOfParts>
    <vt:vector size="34" baseType="lpstr">
      <vt:lpstr>Arial</vt:lpstr>
      <vt:lpstr>宋体</vt:lpstr>
      <vt:lpstr>Wingdings</vt:lpstr>
      <vt:lpstr>Lato Light</vt:lpstr>
      <vt:lpstr>Segoe Print</vt:lpstr>
      <vt:lpstr>Montserrat Hairline</vt:lpstr>
      <vt:lpstr>Poppins Light</vt:lpstr>
      <vt:lpstr>Times New Roman</vt:lpstr>
      <vt:lpstr>思源黑体</vt:lpstr>
      <vt:lpstr>黑体</vt:lpstr>
      <vt:lpstr>Calibri</vt:lpstr>
      <vt:lpstr>Lato Light</vt:lpstr>
      <vt:lpstr>Helvetica Neue Light</vt:lpstr>
      <vt:lpstr>微软雅黑</vt:lpstr>
      <vt:lpstr>Arial Unicode MS</vt:lpstr>
      <vt:lpstr>Calibri Light</vt:lpstr>
      <vt:lpstr>等线</vt:lpstr>
      <vt:lpstr>等线 Light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路欣</cp:lastModifiedBy>
  <cp:revision>26</cp:revision>
  <dcterms:created xsi:type="dcterms:W3CDTF">2020-10-21T08:03:00Z</dcterms:created>
  <dcterms:modified xsi:type="dcterms:W3CDTF">2021-12-30T15:01:35Z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DA5AE9AA689A4F19978B16DC2145120B</vt:lpwstr>
  </property>
  <property fmtid="{D5CDD505-2E9C-101B-9397-08002B2CF9AE}" pid="3" name="KSOProductBuildVer">
    <vt:lpwstr>2052-11.1.0.11194</vt:lpwstr>
  </property>
</Properties>
</file>